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6"/>
  </p:notesMasterIdLst>
  <p:handoutMasterIdLst>
    <p:handoutMasterId r:id="rId17"/>
  </p:handoutMasterIdLst>
  <p:sldIdLst>
    <p:sldId id="333" r:id="rId2"/>
    <p:sldId id="349" r:id="rId3"/>
    <p:sldId id="379" r:id="rId4"/>
    <p:sldId id="448" r:id="rId5"/>
    <p:sldId id="452" r:id="rId6"/>
    <p:sldId id="451" r:id="rId7"/>
    <p:sldId id="259" r:id="rId8"/>
    <p:sldId id="460" r:id="rId9"/>
    <p:sldId id="461" r:id="rId10"/>
    <p:sldId id="442" r:id="rId11"/>
    <p:sldId id="445" r:id="rId12"/>
    <p:sldId id="443" r:id="rId13"/>
    <p:sldId id="444" r:id="rId14"/>
    <p:sldId id="45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224"/>
    <a:srgbClr val="6F6F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71" autoAdjust="0"/>
    <p:restoredTop sz="72844" autoAdjust="0"/>
  </p:normalViewPr>
  <p:slideViewPr>
    <p:cSldViewPr snapToGrid="0" snapToObjects="1">
      <p:cViewPr varScale="1">
        <p:scale>
          <a:sx n="108" d="100"/>
          <a:sy n="108" d="100"/>
        </p:scale>
        <p:origin x="1312" y="1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imum\OneDrive\&#12487;&#12473;&#12463;&#12488;&#12483;&#12503;\&#20445;&#23384;\&#9632;BUPPAN\&#12454;&#12455;&#12499;&#12490;&#12540;\2025&#24180;9&#26376;&#12454;&#12455;&#12499;&#12490;&#12540;\&#36039;&#29987;&#38989;&#12398;&#25512;&#31227;&#12394;&#1239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089016970861351E-2"/>
          <c:y val="7.0757324488667769E-2"/>
          <c:w val="0.97182196605827731"/>
          <c:h val="0.86477968860857568"/>
        </c:manualLayout>
      </c:layout>
      <c:lineChart>
        <c:grouping val="standard"/>
        <c:varyColors val="0"/>
        <c:ser>
          <c:idx val="0"/>
          <c:order val="0"/>
          <c:tx>
            <c:strRef>
              <c:f>Sheet1!$B$3</c:f>
              <c:strCache>
                <c:ptCount val="1"/>
                <c:pt idx="0">
                  <c:v>売り上げ</c:v>
                </c:pt>
              </c:strCache>
            </c:strRef>
          </c:tx>
          <c:spPr>
            <a:ln w="28575" cap="rnd">
              <a:solidFill>
                <a:srgbClr val="FFC000"/>
              </a:solidFill>
              <a:round/>
            </a:ln>
            <a:effectLst/>
          </c:spPr>
          <c:marker>
            <c:symbol val="circle"/>
            <c:size val="5"/>
            <c:spPr>
              <a:solidFill>
                <a:schemeClr val="accent1"/>
              </a:solidFill>
              <a:ln w="9525">
                <a:solidFill>
                  <a:schemeClr val="accent1"/>
                </a:solidFill>
              </a:ln>
              <a:effectLst/>
            </c:spPr>
          </c:marker>
          <c:cat>
            <c:strRef>
              <c:f>Sheet1!$A$4:$A$10</c:f>
              <c:strCache>
                <c:ptCount val="7"/>
                <c:pt idx="0">
                  <c:v>2019年</c:v>
                </c:pt>
                <c:pt idx="1">
                  <c:v>2020年</c:v>
                </c:pt>
                <c:pt idx="2">
                  <c:v>2021年</c:v>
                </c:pt>
                <c:pt idx="3">
                  <c:v>2022年</c:v>
                </c:pt>
                <c:pt idx="4">
                  <c:v>2023年</c:v>
                </c:pt>
                <c:pt idx="5">
                  <c:v>2024年</c:v>
                </c:pt>
                <c:pt idx="6">
                  <c:v>2025年</c:v>
                </c:pt>
              </c:strCache>
            </c:strRef>
          </c:cat>
          <c:val>
            <c:numRef>
              <c:f>Sheet1!$B$4:$B$10</c:f>
              <c:numCache>
                <c:formatCode>#,##0</c:formatCode>
                <c:ptCount val="7"/>
                <c:pt idx="0">
                  <c:v>120911806</c:v>
                </c:pt>
                <c:pt idx="1">
                  <c:v>140000000</c:v>
                </c:pt>
                <c:pt idx="2">
                  <c:v>129167693</c:v>
                </c:pt>
                <c:pt idx="3">
                  <c:v>134257139</c:v>
                </c:pt>
                <c:pt idx="4">
                  <c:v>153093470</c:v>
                </c:pt>
                <c:pt idx="5">
                  <c:v>156076653</c:v>
                </c:pt>
                <c:pt idx="6">
                  <c:v>160000000</c:v>
                </c:pt>
              </c:numCache>
            </c:numRef>
          </c:val>
          <c:smooth val="0"/>
          <c:extLst>
            <c:ext xmlns:c16="http://schemas.microsoft.com/office/drawing/2014/chart" uri="{C3380CC4-5D6E-409C-BE32-E72D297353CC}">
              <c16:uniqueId val="{00000000-77D2-4D0A-939D-AC3FD091B10B}"/>
            </c:ext>
          </c:extLst>
        </c:ser>
        <c:ser>
          <c:idx val="1"/>
          <c:order val="1"/>
          <c:tx>
            <c:strRef>
              <c:f>Sheet1!$C$3</c:f>
              <c:strCache>
                <c:ptCount val="1"/>
                <c:pt idx="0">
                  <c:v>資産額</c:v>
                </c:pt>
              </c:strCache>
            </c:strRef>
          </c:tx>
          <c:spPr>
            <a:ln w="28575" cap="rnd">
              <a:solidFill>
                <a:srgbClr val="00B0F0"/>
              </a:solidFill>
              <a:round/>
            </a:ln>
            <a:effectLst/>
          </c:spPr>
          <c:marker>
            <c:symbol val="circle"/>
            <c:size val="5"/>
            <c:spPr>
              <a:solidFill>
                <a:schemeClr val="accent2"/>
              </a:solidFill>
              <a:ln w="9525">
                <a:solidFill>
                  <a:schemeClr val="accent2"/>
                </a:solidFill>
              </a:ln>
              <a:effectLst/>
            </c:spPr>
          </c:marker>
          <c:cat>
            <c:strRef>
              <c:f>Sheet1!$A$4:$A$10</c:f>
              <c:strCache>
                <c:ptCount val="7"/>
                <c:pt idx="0">
                  <c:v>2019年</c:v>
                </c:pt>
                <c:pt idx="1">
                  <c:v>2020年</c:v>
                </c:pt>
                <c:pt idx="2">
                  <c:v>2021年</c:v>
                </c:pt>
                <c:pt idx="3">
                  <c:v>2022年</c:v>
                </c:pt>
                <c:pt idx="4">
                  <c:v>2023年</c:v>
                </c:pt>
                <c:pt idx="5">
                  <c:v>2024年</c:v>
                </c:pt>
                <c:pt idx="6">
                  <c:v>2025年</c:v>
                </c:pt>
              </c:strCache>
            </c:strRef>
          </c:cat>
          <c:val>
            <c:numRef>
              <c:f>Sheet1!$C$4:$C$10</c:f>
              <c:numCache>
                <c:formatCode>#,##0_);[Red]\(#,##0\)</c:formatCode>
                <c:ptCount val="7"/>
                <c:pt idx="0">
                  <c:v>28000000</c:v>
                </c:pt>
                <c:pt idx="1">
                  <c:v>33000000</c:v>
                </c:pt>
                <c:pt idx="2">
                  <c:v>63000000</c:v>
                </c:pt>
                <c:pt idx="3">
                  <c:v>90000000</c:v>
                </c:pt>
                <c:pt idx="4">
                  <c:v>106000000</c:v>
                </c:pt>
                <c:pt idx="5">
                  <c:v>166000000</c:v>
                </c:pt>
                <c:pt idx="6">
                  <c:v>230000000</c:v>
                </c:pt>
              </c:numCache>
            </c:numRef>
          </c:val>
          <c:smooth val="0"/>
          <c:extLst>
            <c:ext xmlns:c16="http://schemas.microsoft.com/office/drawing/2014/chart" uri="{C3380CC4-5D6E-409C-BE32-E72D297353CC}">
              <c16:uniqueId val="{00000001-77D2-4D0A-939D-AC3FD091B10B}"/>
            </c:ext>
          </c:extLst>
        </c:ser>
        <c:dLbls>
          <c:showLegendKey val="0"/>
          <c:showVal val="0"/>
          <c:showCatName val="0"/>
          <c:showSerName val="0"/>
          <c:showPercent val="0"/>
          <c:showBubbleSize val="0"/>
        </c:dLbls>
        <c:marker val="1"/>
        <c:smooth val="0"/>
        <c:axId val="1483085151"/>
        <c:axId val="1483068831"/>
      </c:lineChart>
      <c:catAx>
        <c:axId val="1483085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483068831"/>
        <c:crosses val="autoZero"/>
        <c:auto val="1"/>
        <c:lblAlgn val="ctr"/>
        <c:lblOffset val="100"/>
        <c:noMultiLvlLbl val="0"/>
      </c:catAx>
      <c:valAx>
        <c:axId val="1483068831"/>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1483085151"/>
        <c:crosses val="autoZero"/>
        <c:crossBetween val="between"/>
      </c:valAx>
      <c:spPr>
        <a:noFill/>
        <a:ln>
          <a:noFill/>
        </a:ln>
        <a:effectLst/>
      </c:spPr>
    </c:plotArea>
    <c:legend>
      <c:legendPos val="b"/>
      <c:layout>
        <c:manualLayout>
          <c:xMode val="edge"/>
          <c:yMode val="edge"/>
          <c:x val="0.40829325729096549"/>
          <c:y val="2.0414114902303879E-3"/>
          <c:w val="0.17829010566762726"/>
          <c:h val="8.900467043609597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EC0B0F-1B1C-7745-8FDF-83429A701E52}" type="datetimeFigureOut">
              <a:rPr kumimoji="1" lang="ja-JP" altLang="en-US" smtClean="0"/>
              <a:t>2025/9/11</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49B79F-72B9-E64E-938C-3FFBC9739509}" type="slidenum">
              <a:rPr kumimoji="1" lang="ja-JP" altLang="en-US" smtClean="0"/>
              <a:t>‹#›</a:t>
            </a:fld>
            <a:endParaRPr kumimoji="1" lang="ja-JP" altLang="en-US"/>
          </a:p>
        </p:txBody>
      </p:sp>
    </p:spTree>
    <p:extLst>
      <p:ext uri="{BB962C8B-B14F-4D97-AF65-F5344CB8AC3E}">
        <p14:creationId xmlns:p14="http://schemas.microsoft.com/office/powerpoint/2010/main" val="5459884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F12B4-02B4-CD4D-95B8-E2556A7D13B9}" type="datetimeFigureOut">
              <a:rPr kumimoji="1" lang="ja-JP" altLang="en-US" smtClean="0"/>
              <a:t>2025/9/11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1B63B-AF04-424B-89D1-808F442FAA6B}" type="slidenum">
              <a:rPr kumimoji="1" lang="ja-JP" altLang="en-US" smtClean="0"/>
              <a:t>‹#›</a:t>
            </a:fld>
            <a:endParaRPr kumimoji="1" lang="ja-JP" altLang="en-US"/>
          </a:p>
        </p:txBody>
      </p:sp>
    </p:spTree>
    <p:extLst>
      <p:ext uri="{BB962C8B-B14F-4D97-AF65-F5344CB8AC3E}">
        <p14:creationId xmlns:p14="http://schemas.microsoft.com/office/powerpoint/2010/main" val="552463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1</a:t>
            </a:fld>
            <a:endParaRPr kumimoji="1" lang="ja-JP" altLang="en-US"/>
          </a:p>
        </p:txBody>
      </p:sp>
    </p:spTree>
    <p:extLst>
      <p:ext uri="{BB962C8B-B14F-4D97-AF65-F5344CB8AC3E}">
        <p14:creationId xmlns:p14="http://schemas.microsoft.com/office/powerpoint/2010/main" val="3282264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0D820-66FA-A0AC-263B-2B89AF0F86F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531347C-3143-30FB-384C-9FC3240FCB0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C34A9F4-40CE-1CB0-F0E2-E263C73849C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オリジナル</a:t>
            </a:r>
            <a:r>
              <a:rPr kumimoji="1" lang="en-US" altLang="ja-JP" dirty="0"/>
              <a:t>×</a:t>
            </a:r>
            <a:r>
              <a:rPr kumimoji="1" lang="ja-JP" altLang="en-US" dirty="0"/>
              <a:t>ニッチな商材の場合、価格があってないようなものの場合もある。高くても買う理由があれば買ってもらえる。</a:t>
            </a:r>
          </a:p>
          <a:p>
            <a:endParaRPr kumimoji="1" lang="en-US" altLang="ja-JP" dirty="0"/>
          </a:p>
          <a:p>
            <a:r>
              <a:rPr lang="ja-JP" altLang="en-US" dirty="0"/>
              <a:t>決算書全体を俯瞰してみて、</a:t>
            </a:r>
            <a:endParaRPr lang="en-US" altLang="ja-JP" dirty="0"/>
          </a:p>
          <a:p>
            <a:r>
              <a:rPr lang="ja-JP" altLang="en-US" dirty="0"/>
              <a:t>数字が改善できるか見る</a:t>
            </a:r>
            <a:endParaRPr lang="en-US" altLang="ja-JP" dirty="0"/>
          </a:p>
          <a:p>
            <a:endParaRPr lang="ja-JP" altLang="en-US" dirty="0"/>
          </a:p>
          <a:p>
            <a:r>
              <a:rPr lang="ja-JP" altLang="en-US" dirty="0"/>
              <a:t>→大きい数字から改善できるか考える</a:t>
            </a:r>
          </a:p>
          <a:p>
            <a:r>
              <a:rPr lang="ja-JP" altLang="en-US" dirty="0"/>
              <a:t>　無駄なものに費用は使わない</a:t>
            </a:r>
            <a:endParaRPr lang="en-US" altLang="ja-JP" dirty="0"/>
          </a:p>
          <a:p>
            <a:endParaRPr lang="en-US" altLang="ja-JP" dirty="0"/>
          </a:p>
          <a:p>
            <a:r>
              <a:rPr lang="ja-JP" altLang="en-US" dirty="0"/>
              <a:t>商品個別でも利益率はきちんと定期的に確認する</a:t>
            </a:r>
            <a:endParaRPr lang="en-US" altLang="ja-JP" dirty="0"/>
          </a:p>
          <a:p>
            <a:r>
              <a:rPr lang="ja-JP" altLang="en-US" dirty="0"/>
              <a:t>決算書が出る前から問題点を気付けるようにする</a:t>
            </a:r>
            <a:endParaRPr lang="en-US" altLang="ja-JP" dirty="0"/>
          </a:p>
          <a:p>
            <a:endParaRPr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20DF53C8-791C-64BB-BD66-9CF57CBC2F6B}"/>
              </a:ext>
            </a:extLst>
          </p:cNvPr>
          <p:cNvSpPr>
            <a:spLocks noGrp="1"/>
          </p:cNvSpPr>
          <p:nvPr>
            <p:ph type="sldNum" sz="quarter" idx="5"/>
          </p:nvPr>
        </p:nvSpPr>
        <p:spPr/>
        <p:txBody>
          <a:bodyPr/>
          <a:lstStyle/>
          <a:p>
            <a:fld id="{CD81B63B-AF04-424B-89D1-808F442FAA6B}" type="slidenum">
              <a:rPr kumimoji="1" lang="ja-JP" altLang="en-US" smtClean="0"/>
              <a:t>11</a:t>
            </a:fld>
            <a:endParaRPr kumimoji="1" lang="ja-JP" altLang="en-US"/>
          </a:p>
        </p:txBody>
      </p:sp>
    </p:spTree>
    <p:extLst>
      <p:ext uri="{BB962C8B-B14F-4D97-AF65-F5344CB8AC3E}">
        <p14:creationId xmlns:p14="http://schemas.microsoft.com/office/powerpoint/2010/main" val="1305314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0A77C-A600-9228-A6CB-9855D5C829A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BC3C9AA-5BA4-631B-D2E5-1C23ED77F55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2E6D7A3-4779-5926-78CB-3B5F24B8333F}"/>
              </a:ext>
            </a:extLst>
          </p:cNvPr>
          <p:cNvSpPr>
            <a:spLocks noGrp="1"/>
          </p:cNvSpPr>
          <p:nvPr>
            <p:ph type="body" idx="1"/>
          </p:nvPr>
        </p:nvSpPr>
        <p:spPr/>
        <p:txBody>
          <a:bodyPr/>
          <a:lstStyle/>
          <a:p>
            <a:r>
              <a:rPr lang="ja-JP" altLang="en-US" dirty="0"/>
              <a:t>・費用を無視した丁寧なカスタマー</a:t>
            </a:r>
          </a:p>
          <a:p>
            <a:r>
              <a:rPr lang="ja-JP" altLang="en-US" dirty="0"/>
              <a:t>・一つ一つ日本のスタッフが検品</a:t>
            </a:r>
          </a:p>
          <a:p>
            <a:r>
              <a:rPr lang="ja-JP" altLang="en-US" dirty="0"/>
              <a:t>・検品した商品を丁寧に</a:t>
            </a:r>
            <a:r>
              <a:rPr lang="en-US" altLang="ja-JP" dirty="0"/>
              <a:t>OPP</a:t>
            </a:r>
            <a:r>
              <a:rPr lang="ja-JP" altLang="en-US" dirty="0"/>
              <a:t>の袋に入れて丁寧に梱包</a:t>
            </a:r>
            <a:endParaRPr lang="en-US" altLang="ja-JP" dirty="0"/>
          </a:p>
          <a:p>
            <a:r>
              <a:rPr lang="ja-JP" altLang="en-US" dirty="0"/>
              <a:t>・レビュー</a:t>
            </a:r>
            <a:endParaRPr lang="en-US" altLang="ja-JP" dirty="0"/>
          </a:p>
          <a:p>
            <a:r>
              <a:rPr lang="ja-JP" altLang="en-US" dirty="0"/>
              <a:t>・商品</a:t>
            </a:r>
            <a:endParaRPr lang="en-US" altLang="ja-JP" dirty="0"/>
          </a:p>
          <a:p>
            <a:endParaRPr lang="en-US" altLang="ja-JP" dirty="0"/>
          </a:p>
          <a:p>
            <a:r>
              <a:rPr lang="ja-JP" altLang="en-US" dirty="0"/>
              <a:t>　上記に問題がないかのチェック</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・レビューやお問合せがあった改善ポイントを</a:t>
            </a:r>
          </a:p>
          <a:p>
            <a:endParaRPr kumimoji="1" lang="ja-JP" altLang="en-US" dirty="0"/>
          </a:p>
        </p:txBody>
      </p:sp>
      <p:sp>
        <p:nvSpPr>
          <p:cNvPr id="4" name="スライド番号プレースホルダー 3">
            <a:extLst>
              <a:ext uri="{FF2B5EF4-FFF2-40B4-BE49-F238E27FC236}">
                <a16:creationId xmlns:a16="http://schemas.microsoft.com/office/drawing/2014/main" id="{13752D8A-79DC-FACC-A8F2-A205E0BADC40}"/>
              </a:ext>
            </a:extLst>
          </p:cNvPr>
          <p:cNvSpPr>
            <a:spLocks noGrp="1"/>
          </p:cNvSpPr>
          <p:nvPr>
            <p:ph type="sldNum" sz="quarter" idx="5"/>
          </p:nvPr>
        </p:nvSpPr>
        <p:spPr/>
        <p:txBody>
          <a:bodyPr/>
          <a:lstStyle/>
          <a:p>
            <a:fld id="{CD81B63B-AF04-424B-89D1-808F442FAA6B}" type="slidenum">
              <a:rPr kumimoji="1" lang="ja-JP" altLang="en-US" smtClean="0"/>
              <a:t>12</a:t>
            </a:fld>
            <a:endParaRPr kumimoji="1" lang="ja-JP" altLang="en-US"/>
          </a:p>
        </p:txBody>
      </p:sp>
    </p:spTree>
    <p:extLst>
      <p:ext uri="{BB962C8B-B14F-4D97-AF65-F5344CB8AC3E}">
        <p14:creationId xmlns:p14="http://schemas.microsoft.com/office/powerpoint/2010/main" val="1775613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65911-8CEB-5E0A-E01E-081C68008D6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E1E0A0-0EB9-6513-55AD-378DDA46E4B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4BB0EE-BD2A-125B-0C00-3EC4C5A962B8}"/>
              </a:ext>
            </a:extLst>
          </p:cNvPr>
          <p:cNvSpPr>
            <a:spLocks noGrp="1"/>
          </p:cNvSpPr>
          <p:nvPr>
            <p:ph type="body" idx="1"/>
          </p:nvPr>
        </p:nvSpPr>
        <p:spPr/>
        <p:txBody>
          <a:bodyPr/>
          <a:lstStyle/>
          <a:p>
            <a:r>
              <a:rPr kumimoji="1" lang="ja-JP" altLang="en-US" dirty="0"/>
              <a:t>商品改善（不満点を改善する、カラーバリエーションなどのバリエーションを追加する、仕様を良くする）</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a typeface="AXIS Std L"/>
              </a:rPr>
              <a:t>（検索順位、広告で面を取る・高レビュー維持することで長く売ることができる）</a:t>
            </a:r>
          </a:p>
          <a:p>
            <a:endParaRPr kumimoji="1" lang="en-US" altLang="ja-JP" dirty="0"/>
          </a:p>
          <a:p>
            <a:r>
              <a:rPr kumimoji="1" lang="ja-JP" altLang="en-US" dirty="0"/>
              <a:t>売れなくなっていく商品を見ているとレビューが荒れて順位が下がってきていることを良く見てきたので、</a:t>
            </a:r>
            <a:endParaRPr kumimoji="1" lang="en-US" altLang="ja-JP" dirty="0"/>
          </a:p>
          <a:p>
            <a:r>
              <a:rPr kumimoji="1" lang="ja-JP" altLang="en-US" dirty="0"/>
              <a:t>レビューが荒れた原因を取り除いていけばいいのになぁーもったいないなぁと思ってました。</a:t>
            </a:r>
            <a:endParaRPr kumimoji="1" lang="en-US" altLang="ja-JP" dirty="0"/>
          </a:p>
          <a:p>
            <a:endParaRPr kumimoji="1" lang="en-US" altLang="ja-JP" dirty="0"/>
          </a:p>
          <a:p>
            <a:r>
              <a:rPr kumimoji="1" lang="ja-JP" altLang="en-US" dirty="0"/>
              <a:t>なぜそこをがんばらないんだろう？</a:t>
            </a:r>
            <a:endParaRPr kumimoji="1" lang="en-US" altLang="ja-JP" dirty="0"/>
          </a:p>
          <a:p>
            <a:r>
              <a:rPr kumimoji="1" lang="ja-JP" altLang="en-US" dirty="0"/>
              <a:t>その方が結果的に楽なのになー</a:t>
            </a:r>
            <a:endParaRPr kumimoji="1" lang="en-US" altLang="ja-JP" dirty="0"/>
          </a:p>
        </p:txBody>
      </p:sp>
      <p:sp>
        <p:nvSpPr>
          <p:cNvPr id="4" name="スライド番号プレースホルダー 3">
            <a:extLst>
              <a:ext uri="{FF2B5EF4-FFF2-40B4-BE49-F238E27FC236}">
                <a16:creationId xmlns:a16="http://schemas.microsoft.com/office/drawing/2014/main" id="{863A5252-F32D-131C-413F-15056FE82CEF}"/>
              </a:ext>
            </a:extLst>
          </p:cNvPr>
          <p:cNvSpPr>
            <a:spLocks noGrp="1"/>
          </p:cNvSpPr>
          <p:nvPr>
            <p:ph type="sldNum" sz="quarter" idx="5"/>
          </p:nvPr>
        </p:nvSpPr>
        <p:spPr/>
        <p:txBody>
          <a:bodyPr/>
          <a:lstStyle/>
          <a:p>
            <a:fld id="{CD81B63B-AF04-424B-89D1-808F442FAA6B}" type="slidenum">
              <a:rPr kumimoji="1" lang="ja-JP" altLang="en-US" smtClean="0"/>
              <a:t>13</a:t>
            </a:fld>
            <a:endParaRPr kumimoji="1" lang="ja-JP" altLang="en-US"/>
          </a:p>
        </p:txBody>
      </p:sp>
    </p:spTree>
    <p:extLst>
      <p:ext uri="{BB962C8B-B14F-4D97-AF65-F5344CB8AC3E}">
        <p14:creationId xmlns:p14="http://schemas.microsoft.com/office/powerpoint/2010/main" val="2508639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39A68-E188-7B3D-73D6-41EED5105CE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F4C1B0-7DB7-3617-A1B9-501E274F394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ADF7B8-C142-E574-110C-AF817FC63CA2}"/>
              </a:ext>
            </a:extLst>
          </p:cNvPr>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①気が付いた時には利益が出ていないことをさけたいので、為替は余裕目に利益計算していて、商品原価や為替が動いたときに再計算する。一度計算してしまえば気にする点から除外できるので最初にやっておきま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②、③は似ているのですが、検品スタッフやカスタマーの方から商品に問題が無いか？や低いレビューが入っていないか？確認してもらっていてすぐにフィードバックがくるので、すぐに現品を確認して個別の問題なのか、全体にありそうな問題かを切り分けしている。</a:t>
            </a:r>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問題は倉庫に送る前に対応したいですし、倉庫に送った後に発覚したら必ず自社に戻して問題が解決できるまで販売しないです。</a:t>
            </a:r>
            <a:endParaRPr kumimoji="1" lang="en-US" altLang="ja-JP" sz="1200" b="0" i="0" kern="1200" dirty="0">
              <a:solidFill>
                <a:schemeClr val="tx1"/>
              </a:solidFill>
              <a:effectLst/>
              <a:latin typeface="+mn-lt"/>
              <a:ea typeface="+mn-ea"/>
              <a:cs typeface="+mn-cs"/>
            </a:endParaRPr>
          </a:p>
          <a:p>
            <a:r>
              <a:rPr lang="ja-JP" altLang="en-US" dirty="0"/>
              <a:t>ここもお客さんに喜んでもらえるかどうかが基準</a:t>
            </a:r>
            <a:endParaRPr lang="en-US" altLang="ja-JP" dirty="0"/>
          </a:p>
          <a:p>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ポイントは私に言いやすいようにコミニュケーションを取っていることかなーと思います。</a:t>
            </a:r>
          </a:p>
          <a:p>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ランキングの順位はあくまでも目安で、相対的に売り上げが落ちているのか上がっているのかをざっくり見ている。</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競合の変化も見ている。</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検索順位と広告の位置は安定しているので最近はあまり見ていなくて、今見ているのは広告の</a:t>
            </a:r>
            <a:r>
              <a:rPr kumimoji="1" lang="en-US" altLang="ja-JP" sz="1200" b="0" i="0" kern="1200" dirty="0">
                <a:solidFill>
                  <a:schemeClr val="tx1"/>
                </a:solidFill>
                <a:effectLst/>
                <a:latin typeface="+mn-lt"/>
                <a:ea typeface="+mn-ea"/>
                <a:cs typeface="+mn-cs"/>
              </a:rPr>
              <a:t>ROAS</a:t>
            </a:r>
            <a:r>
              <a:rPr kumimoji="1" lang="ja-JP" altLang="en-US" sz="1200" b="0" i="0" kern="1200" dirty="0">
                <a:solidFill>
                  <a:schemeClr val="tx1"/>
                </a:solidFill>
                <a:effectLst/>
                <a:latin typeface="+mn-lt"/>
                <a:ea typeface="+mn-ea"/>
                <a:cs typeface="+mn-cs"/>
              </a:rPr>
              <a:t>を結構見ています。</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CPC</a:t>
            </a:r>
            <a:r>
              <a:rPr kumimoji="1" lang="ja-JP" altLang="en-US" sz="1200" b="0" i="0" kern="1200" dirty="0">
                <a:solidFill>
                  <a:schemeClr val="tx1"/>
                </a:solidFill>
                <a:effectLst/>
                <a:latin typeface="+mn-lt"/>
                <a:ea typeface="+mn-ea"/>
                <a:cs typeface="+mn-cs"/>
              </a:rPr>
              <a:t>単価を下げて</a:t>
            </a:r>
            <a:r>
              <a:rPr kumimoji="1" lang="en-US" altLang="ja-JP" sz="1200" b="0" i="0" kern="1200" dirty="0">
                <a:solidFill>
                  <a:schemeClr val="tx1"/>
                </a:solidFill>
                <a:effectLst/>
                <a:latin typeface="+mn-lt"/>
                <a:ea typeface="+mn-ea"/>
                <a:cs typeface="+mn-cs"/>
              </a:rPr>
              <a:t>ROAS</a:t>
            </a:r>
            <a:r>
              <a:rPr kumimoji="1" lang="ja-JP" altLang="en-US" sz="1200" b="0" i="0" kern="1200" dirty="0">
                <a:solidFill>
                  <a:schemeClr val="tx1"/>
                </a:solidFill>
                <a:effectLst/>
                <a:latin typeface="+mn-lt"/>
                <a:ea typeface="+mn-ea"/>
                <a:cs typeface="+mn-cs"/>
              </a:rPr>
              <a:t>を改善している。</a:t>
            </a:r>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検品スタッフは</a:t>
            </a:r>
            <a:r>
              <a:rPr kumimoji="1" lang="en-US" altLang="ja-JP" sz="1200" b="0" i="0" kern="1200" dirty="0">
                <a:solidFill>
                  <a:schemeClr val="tx1"/>
                </a:solidFill>
                <a:effectLst/>
                <a:latin typeface="+mn-lt"/>
                <a:ea typeface="+mn-ea"/>
                <a:cs typeface="+mn-cs"/>
              </a:rPr>
              <a:t>7</a:t>
            </a:r>
            <a:r>
              <a:rPr kumimoji="1" lang="ja-JP" altLang="en-US" sz="1200" b="0" i="0" kern="1200" dirty="0">
                <a:solidFill>
                  <a:schemeClr val="tx1"/>
                </a:solidFill>
                <a:effectLst/>
                <a:latin typeface="+mn-lt"/>
                <a:ea typeface="+mn-ea"/>
                <a:cs typeface="+mn-cs"/>
              </a:rPr>
              <a:t>年、カスタマーは</a:t>
            </a:r>
            <a:r>
              <a:rPr kumimoji="1" lang="en-US" altLang="ja-JP" sz="1200" b="0" i="0" kern="1200" dirty="0">
                <a:solidFill>
                  <a:schemeClr val="tx1"/>
                </a:solidFill>
                <a:effectLst/>
                <a:latin typeface="+mn-lt"/>
                <a:ea typeface="+mn-ea"/>
                <a:cs typeface="+mn-cs"/>
              </a:rPr>
              <a:t>3</a:t>
            </a:r>
            <a:r>
              <a:rPr kumimoji="1" lang="ja-JP" altLang="en-US" sz="1200" b="0" i="0" kern="1200" dirty="0">
                <a:solidFill>
                  <a:schemeClr val="tx1"/>
                </a:solidFill>
                <a:effectLst/>
                <a:latin typeface="+mn-lt"/>
                <a:ea typeface="+mn-ea"/>
                <a:cs typeface="+mn-cs"/>
              </a:rPr>
              <a:t>年、内職さんは</a:t>
            </a:r>
            <a:r>
              <a:rPr kumimoji="1" lang="en-US" altLang="ja-JP" sz="1200" b="0" i="0" kern="1200" dirty="0">
                <a:solidFill>
                  <a:schemeClr val="tx1"/>
                </a:solidFill>
                <a:effectLst/>
                <a:latin typeface="+mn-lt"/>
                <a:ea typeface="+mn-ea"/>
                <a:cs typeface="+mn-cs"/>
              </a:rPr>
              <a:t>5</a:t>
            </a:r>
            <a:r>
              <a:rPr kumimoji="1" lang="ja-JP" altLang="en-US" sz="1200" b="0" i="0" kern="1200" dirty="0">
                <a:solidFill>
                  <a:schemeClr val="tx1"/>
                </a:solidFill>
                <a:effectLst/>
                <a:latin typeface="+mn-lt"/>
                <a:ea typeface="+mn-ea"/>
                <a:cs typeface="+mn-cs"/>
              </a:rPr>
              <a:t>年程度の方で構成されていて、</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波長が合うが残っている（一人違う方が混じっているが、、）</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経営者の方って時間を時給換算する考え方が多い気がしますが、私はあえてコミュニケーションは取っていて、</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例えばカスタマーの方から困った時すぐに電話が来たりますが、あえて</a:t>
            </a:r>
            <a:r>
              <a:rPr kumimoji="1" lang="en-US" altLang="ja-JP" sz="1200" b="0" i="0" kern="1200" dirty="0">
                <a:solidFill>
                  <a:schemeClr val="tx1"/>
                </a:solidFill>
                <a:effectLst/>
                <a:latin typeface="+mn-lt"/>
                <a:ea typeface="+mn-ea"/>
                <a:cs typeface="+mn-cs"/>
              </a:rPr>
              <a:t>OK</a:t>
            </a:r>
            <a:r>
              <a:rPr kumimoji="1" lang="ja-JP" altLang="en-US" sz="1200" b="0" i="0" kern="1200" dirty="0">
                <a:solidFill>
                  <a:schemeClr val="tx1"/>
                </a:solidFill>
                <a:effectLst/>
                <a:latin typeface="+mn-lt"/>
                <a:ea typeface="+mn-ea"/>
                <a:cs typeface="+mn-cs"/>
              </a:rPr>
              <a:t>にしています。</a:t>
            </a:r>
            <a:endParaRPr kumimoji="1" lang="en-US" altLang="ja-JP" sz="1200" b="0" i="0" kern="1200" dirty="0">
              <a:solidFill>
                <a:schemeClr val="tx1"/>
              </a:solidFill>
              <a:effectLst/>
              <a:latin typeface="+mn-lt"/>
              <a:ea typeface="+mn-ea"/>
              <a:cs typeface="+mn-cs"/>
            </a:endParaRPr>
          </a:p>
          <a:p>
            <a:r>
              <a:rPr kumimoji="1" lang="ja-JP" altLang="en-US" sz="1200" b="0" i="0" kern="1200" dirty="0">
                <a:solidFill>
                  <a:schemeClr val="tx1"/>
                </a:solidFill>
                <a:effectLst/>
                <a:latin typeface="+mn-lt"/>
                <a:ea typeface="+mn-ea"/>
                <a:cs typeface="+mn-cs"/>
              </a:rPr>
              <a:t>作業中断して時間効率が悪くなるので●●の時間以外はかけないでとしている場合も多いかもですが、それよりスタッフの負担が少なくなるように意識しています。</a:t>
            </a:r>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a:p>
            <a:endParaRPr kumimoji="1" lang="en-US" altLang="ja-JP" sz="1200" b="0" i="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DC083408-C3E5-E5B7-77BE-5467E60176CB}"/>
              </a:ext>
            </a:extLst>
          </p:cNvPr>
          <p:cNvSpPr>
            <a:spLocks noGrp="1"/>
          </p:cNvSpPr>
          <p:nvPr>
            <p:ph type="sldNum" sz="quarter" idx="5"/>
          </p:nvPr>
        </p:nvSpPr>
        <p:spPr/>
        <p:txBody>
          <a:bodyPr/>
          <a:lstStyle/>
          <a:p>
            <a:fld id="{CD81B63B-AF04-424B-89D1-808F442FAA6B}" type="slidenum">
              <a:rPr kumimoji="1" lang="ja-JP" altLang="en-US" smtClean="0"/>
              <a:t>14</a:t>
            </a:fld>
            <a:endParaRPr kumimoji="1" lang="ja-JP" altLang="en-US"/>
          </a:p>
        </p:txBody>
      </p:sp>
    </p:spTree>
    <p:extLst>
      <p:ext uri="{BB962C8B-B14F-4D97-AF65-F5344CB8AC3E}">
        <p14:creationId xmlns:p14="http://schemas.microsoft.com/office/powerpoint/2010/main" val="538121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妻：クリエイティブ　プロダクトデザイン</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パートさん　検品、梱包</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内職　付属品詰め等</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外注　問い合わせ対応、クリエイティブ、レビュー返信</a:t>
            </a:r>
            <a:endParaRPr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2</a:t>
            </a:fld>
            <a:endParaRPr kumimoji="1" lang="ja-JP" altLang="en-US"/>
          </a:p>
        </p:txBody>
      </p:sp>
    </p:spTree>
    <p:extLst>
      <p:ext uri="{BB962C8B-B14F-4D97-AF65-F5344CB8AC3E}">
        <p14:creationId xmlns:p14="http://schemas.microsoft.com/office/powerpoint/2010/main" val="95251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effectLst/>
              </a:rPr>
              <a:t>売り上げが何億もなくても資産は増やせるという図になります。</a:t>
            </a:r>
            <a:endParaRPr lang="en-US" altLang="ja-JP" dirty="0">
              <a:effectLst/>
            </a:endParaRPr>
          </a:p>
          <a:p>
            <a:r>
              <a:rPr lang="ja-JP" altLang="en-US" dirty="0">
                <a:effectLst/>
              </a:rPr>
              <a:t>バイアウトしなくても悪くない結果になっているので、一つの成功事例として希望はあるのかなーと思います。</a:t>
            </a:r>
            <a:endParaRPr lang="en-US" altLang="ja-JP" dirty="0">
              <a:effectLst/>
            </a:endParaRPr>
          </a:p>
          <a:p>
            <a:endParaRPr lang="en-US" altLang="ja-JP" dirty="0">
              <a:effectLst/>
            </a:endParaRPr>
          </a:p>
          <a:p>
            <a:r>
              <a:rPr lang="en-US" altLang="ja-JP" dirty="0">
                <a:effectLst/>
              </a:rPr>
              <a:t>Amazon</a:t>
            </a:r>
            <a:r>
              <a:rPr lang="ja-JP" altLang="en-US" dirty="0">
                <a:effectLst/>
              </a:rPr>
              <a:t>　７、楽天３、</a:t>
            </a:r>
            <a:r>
              <a:rPr lang="en-US" altLang="ja-JP" dirty="0">
                <a:effectLst/>
              </a:rPr>
              <a:t>Yahoo!</a:t>
            </a:r>
          </a:p>
          <a:p>
            <a:r>
              <a:rPr lang="ja-JP" altLang="en-US" dirty="0">
                <a:effectLst/>
              </a:rPr>
              <a:t>ほぼ</a:t>
            </a:r>
            <a:r>
              <a:rPr lang="en-US" altLang="ja-JP" dirty="0">
                <a:effectLst/>
              </a:rPr>
              <a:t>Amazon</a:t>
            </a:r>
            <a:r>
              <a:rPr lang="ja-JP" altLang="en-US" dirty="0">
                <a:effectLst/>
              </a:rPr>
              <a:t>と楽天のプラットフォームだけ</a:t>
            </a:r>
            <a:endParaRPr lang="en-US" altLang="ja-JP" dirty="0">
              <a:effectLst/>
            </a:endParaRPr>
          </a:p>
          <a:p>
            <a:endParaRPr lang="en-US" altLang="ja-JP" dirty="0">
              <a:effectLst/>
            </a:endParaRPr>
          </a:p>
          <a:p>
            <a:endParaRPr lang="en-US" altLang="ja-JP" dirty="0">
              <a:effectLst/>
            </a:endParaRPr>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3</a:t>
            </a:fld>
            <a:endParaRPr kumimoji="1" lang="ja-JP" altLang="en-US"/>
          </a:p>
        </p:txBody>
      </p:sp>
    </p:spTree>
    <p:extLst>
      <p:ext uri="{BB962C8B-B14F-4D97-AF65-F5344CB8AC3E}">
        <p14:creationId xmlns:p14="http://schemas.microsoft.com/office/powerpoint/2010/main" val="4121916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918C7-2146-8B16-FEC0-5A90D2551AC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A091CE-787E-2A1F-78FD-424EF096F7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DE467B2-A8FA-4DC6-A6CC-09D10EBEE3F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2E51D04-B2F1-B59E-932E-A4C52C935524}"/>
              </a:ext>
            </a:extLst>
          </p:cNvPr>
          <p:cNvSpPr>
            <a:spLocks noGrp="1"/>
          </p:cNvSpPr>
          <p:nvPr>
            <p:ph type="sldNum" sz="quarter" idx="5"/>
          </p:nvPr>
        </p:nvSpPr>
        <p:spPr/>
        <p:txBody>
          <a:bodyPr/>
          <a:lstStyle/>
          <a:p>
            <a:fld id="{CD81B63B-AF04-424B-89D1-808F442FAA6B}" type="slidenum">
              <a:rPr kumimoji="1" lang="ja-JP" altLang="en-US" smtClean="0"/>
              <a:t>4</a:t>
            </a:fld>
            <a:endParaRPr kumimoji="1" lang="ja-JP" altLang="en-US"/>
          </a:p>
        </p:txBody>
      </p:sp>
    </p:spTree>
    <p:extLst>
      <p:ext uri="{BB962C8B-B14F-4D97-AF65-F5344CB8AC3E}">
        <p14:creationId xmlns:p14="http://schemas.microsoft.com/office/powerpoint/2010/main" val="3367654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B66E9-9873-D23E-337E-9C7F3435A91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2F640E9-8724-E560-5512-FEFCB862B45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B3E858F-423A-6840-DBF9-BAC0A2FAFF17}"/>
              </a:ext>
            </a:extLst>
          </p:cNvPr>
          <p:cNvSpPr>
            <a:spLocks noGrp="1"/>
          </p:cNvSpPr>
          <p:nvPr>
            <p:ph type="body" idx="1"/>
          </p:nvPr>
        </p:nvSpPr>
        <p:spPr/>
        <p:txBody>
          <a:bodyPr/>
          <a:lstStyle/>
          <a:p>
            <a:r>
              <a:rPr kumimoji="1" lang="ja-JP" altLang="en-US" dirty="0"/>
              <a:t>やっていることがずっと変わってなくて、</a:t>
            </a:r>
            <a:endParaRPr kumimoji="1" lang="en-US" altLang="ja-JP" dirty="0"/>
          </a:p>
          <a:p>
            <a:r>
              <a:rPr kumimoji="1" lang="ja-JP" altLang="en-US" dirty="0"/>
              <a:t>特別すごいことも目新しいことも難しいことはやってないです。</a:t>
            </a:r>
            <a:endParaRPr kumimoji="1" lang="en-US" altLang="ja-JP" dirty="0"/>
          </a:p>
          <a:p>
            <a:endParaRPr kumimoji="1" lang="en-US" altLang="ja-JP" dirty="0"/>
          </a:p>
          <a:p>
            <a:endParaRPr kumimoji="1" lang="en-US" altLang="ja-JP" dirty="0"/>
          </a:p>
          <a:p>
            <a:r>
              <a:rPr kumimoji="1" lang="en-US" altLang="ja-JP" dirty="0"/>
              <a:t>KPI</a:t>
            </a:r>
            <a:r>
              <a:rPr kumimoji="1" lang="ja-JP" altLang="en-US" dirty="0"/>
              <a:t>はお客様に喜んでもらえるかどうかですが、これは妻やスタッフの</a:t>
            </a:r>
            <a:r>
              <a:rPr kumimoji="1" lang="en-US" altLang="ja-JP" dirty="0"/>
              <a:t>KPI</a:t>
            </a:r>
            <a:r>
              <a:rPr kumimoji="1" lang="ja-JP" altLang="en-US" dirty="0"/>
              <a:t>で、私は利益を見ています。</a:t>
            </a:r>
            <a:endParaRPr kumimoji="1" lang="en-US" altLang="ja-JP" dirty="0"/>
          </a:p>
          <a:p>
            <a:r>
              <a:rPr kumimoji="1" lang="ja-JP" altLang="en-US" dirty="0"/>
              <a:t>ただお客様が喜ぶ方が優先順位が高いので、例えばお客様の過失で壊れてしまった場合、利益は減ってしまいますが数か月以内であれば保証しますし、検品で割と厳しめではじいています。</a:t>
            </a:r>
            <a:endParaRPr kumimoji="1" lang="en-US" altLang="ja-JP" dirty="0"/>
          </a:p>
          <a:p>
            <a:r>
              <a:rPr kumimoji="1" lang="ja-JP" altLang="en-US" dirty="0"/>
              <a:t>利益削ってもお客様の喜ぶことを優先したりはします。</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134F3C1F-91EB-C89F-482C-1274A32BDD1B}"/>
              </a:ext>
            </a:extLst>
          </p:cNvPr>
          <p:cNvSpPr>
            <a:spLocks noGrp="1"/>
          </p:cNvSpPr>
          <p:nvPr>
            <p:ph type="sldNum" sz="quarter" idx="5"/>
          </p:nvPr>
        </p:nvSpPr>
        <p:spPr/>
        <p:txBody>
          <a:bodyPr/>
          <a:lstStyle/>
          <a:p>
            <a:fld id="{CD81B63B-AF04-424B-89D1-808F442FAA6B}" type="slidenum">
              <a:rPr kumimoji="1" lang="ja-JP" altLang="en-US" smtClean="0"/>
              <a:t>5</a:t>
            </a:fld>
            <a:endParaRPr kumimoji="1" lang="ja-JP" altLang="en-US"/>
          </a:p>
        </p:txBody>
      </p:sp>
    </p:spTree>
    <p:extLst>
      <p:ext uri="{BB962C8B-B14F-4D97-AF65-F5344CB8AC3E}">
        <p14:creationId xmlns:p14="http://schemas.microsoft.com/office/powerpoint/2010/main" val="2330075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転換率の上げ方は詳しく説明できないので、過去コンテンツを参照してください～</a:t>
            </a:r>
            <a:endParaRPr kumimoji="1" lang="en-US" altLang="ja-JP" dirty="0"/>
          </a:p>
          <a:p>
            <a:endParaRPr kumimoji="1" lang="en-US" altLang="ja-JP" dirty="0"/>
          </a:p>
          <a:p>
            <a:r>
              <a:rPr kumimoji="1" lang="ja-JP" altLang="en-US" dirty="0"/>
              <a:t>萩原さんのお話していることがベースになっているので、私がやっている要素は</a:t>
            </a:r>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6</a:t>
            </a:fld>
            <a:endParaRPr kumimoji="1" lang="ja-JP" altLang="en-US"/>
          </a:p>
        </p:txBody>
      </p:sp>
    </p:spTree>
    <p:extLst>
      <p:ext uri="{BB962C8B-B14F-4D97-AF65-F5344CB8AC3E}">
        <p14:creationId xmlns:p14="http://schemas.microsoft.com/office/powerpoint/2010/main" val="2278062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収益構造</a:t>
            </a: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　利益が例えば</a:t>
            </a:r>
            <a:r>
              <a:rPr lang="en-US" altLang="ja-JP" sz="1200" dirty="0">
                <a:ea typeface="AXIS Std L"/>
              </a:rPr>
              <a:t>40</a:t>
            </a:r>
            <a:r>
              <a:rPr lang="ja-JP" altLang="en-US" sz="1200" dirty="0">
                <a:ea typeface="AXIS Std L"/>
              </a:rPr>
              <a:t>％の商品があって、月商</a:t>
            </a:r>
            <a:r>
              <a:rPr lang="en-US" altLang="ja-JP" sz="1200" dirty="0">
                <a:ea typeface="AXIS Std L"/>
              </a:rPr>
              <a:t>1000</a:t>
            </a:r>
            <a:r>
              <a:rPr lang="ja-JP" altLang="en-US" sz="1200" dirty="0">
                <a:ea typeface="AXIS Std L"/>
              </a:rPr>
              <a:t>万円だったとしたら</a:t>
            </a:r>
            <a:r>
              <a:rPr lang="en-US" altLang="ja-JP" sz="1200" dirty="0">
                <a:ea typeface="AXIS Std L"/>
              </a:rPr>
              <a:t>400</a:t>
            </a:r>
            <a:r>
              <a:rPr lang="ja-JP" altLang="en-US" sz="1200" dirty="0">
                <a:ea typeface="AXIS Std L"/>
              </a:rPr>
              <a:t>万円の営業利益が残る。（ここは広告費を抜いた販売にかかる経費を抜いて計算）</a:t>
            </a: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　そこから販管費とか広告が引かれますが、　</a:t>
            </a: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①、②の結果が③に繋がっていく</a:t>
            </a: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endParaRPr lang="en-US" altLang="ja-JP" sz="1200" dirty="0">
              <a:ea typeface="AXIS Std L"/>
            </a:endParaRPr>
          </a:p>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③長く売れる設計</a:t>
            </a:r>
          </a:p>
          <a:p>
            <a:pPr marL="0" indent="0">
              <a:buNone/>
              <a:defRPr sz="2000">
                <a:latin typeface="Yu Gothic UI"/>
              </a:defRPr>
            </a:pPr>
            <a:r>
              <a:rPr lang="ja-JP" altLang="en-US" sz="1200" dirty="0">
                <a:ea typeface="AXIS Std L"/>
              </a:rPr>
              <a:t>弊社の場合は平均レビュー点数維持は上の①、②が繋がっていて、結果高レビューを維持して長く売ることができている</a:t>
            </a:r>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7</a:t>
            </a:fld>
            <a:endParaRPr kumimoji="1" lang="ja-JP" altLang="en-US"/>
          </a:p>
        </p:txBody>
      </p:sp>
    </p:spTree>
    <p:extLst>
      <p:ext uri="{BB962C8B-B14F-4D97-AF65-F5344CB8AC3E}">
        <p14:creationId xmlns:p14="http://schemas.microsoft.com/office/powerpoint/2010/main" val="4080156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46B46-013E-E6B2-BC55-F21672C150F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C40C03-FA0B-A502-BD9F-D8CD9637D48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D969D3B-CB6F-BD58-8D33-86BF9DEEC23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sz="2000">
                <a:latin typeface="Yu Gothic UI"/>
              </a:defRPr>
            </a:pPr>
            <a:r>
              <a:rPr lang="ja-JP" altLang="en-US" sz="1200" dirty="0">
                <a:ea typeface="AXIS Std L"/>
              </a:rPr>
              <a:t>③長く売れる設計</a:t>
            </a:r>
          </a:p>
          <a:p>
            <a:pPr marL="0" indent="0">
              <a:buNone/>
              <a:defRPr sz="2000">
                <a:latin typeface="Yu Gothic UI"/>
              </a:defRPr>
            </a:pPr>
            <a:r>
              <a:rPr lang="ja-JP" altLang="en-US" sz="1200" dirty="0">
                <a:ea typeface="AXIS Std L"/>
              </a:rPr>
              <a:t>弊社の場合は平均レビュー点数維持は上の①、②が繋がっていて、結果高レビューを維持して長く売ることができている</a:t>
            </a:r>
          </a:p>
        </p:txBody>
      </p:sp>
      <p:sp>
        <p:nvSpPr>
          <p:cNvPr id="4" name="スライド番号プレースホルダー 3">
            <a:extLst>
              <a:ext uri="{FF2B5EF4-FFF2-40B4-BE49-F238E27FC236}">
                <a16:creationId xmlns:a16="http://schemas.microsoft.com/office/drawing/2014/main" id="{C30A4990-217B-4314-7BA9-566FAF1BD198}"/>
              </a:ext>
            </a:extLst>
          </p:cNvPr>
          <p:cNvSpPr>
            <a:spLocks noGrp="1"/>
          </p:cNvSpPr>
          <p:nvPr>
            <p:ph type="sldNum" sz="quarter" idx="5"/>
          </p:nvPr>
        </p:nvSpPr>
        <p:spPr/>
        <p:txBody>
          <a:bodyPr/>
          <a:lstStyle/>
          <a:p>
            <a:fld id="{CD81B63B-AF04-424B-89D1-808F442FAA6B}" type="slidenum">
              <a:rPr kumimoji="1" lang="ja-JP" altLang="en-US" smtClean="0"/>
              <a:t>8</a:t>
            </a:fld>
            <a:endParaRPr kumimoji="1" lang="ja-JP" altLang="en-US"/>
          </a:p>
        </p:txBody>
      </p:sp>
    </p:spTree>
    <p:extLst>
      <p:ext uri="{BB962C8B-B14F-4D97-AF65-F5344CB8AC3E}">
        <p14:creationId xmlns:p14="http://schemas.microsoft.com/office/powerpoint/2010/main" val="914232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こだわりのある商品、</a:t>
            </a:r>
            <a:r>
              <a:rPr kumimoji="1" lang="en-US" altLang="ja-JP" dirty="0"/>
              <a:t>LP</a:t>
            </a:r>
            <a:r>
              <a:rPr kumimoji="1" lang="ja-JP" altLang="en-US" dirty="0"/>
              <a:t>作り　　エネルギーをかけたらかけただけ良い結果がでるような気がする</a:t>
            </a:r>
            <a:endParaRPr lang="en-US" altLang="ja-JP" dirty="0"/>
          </a:p>
          <a:p>
            <a:r>
              <a:rPr lang="ja-JP" altLang="en-US" dirty="0"/>
              <a:t>・自分たちが好きな商品を扱うので</a:t>
            </a:r>
            <a:endParaRPr lang="en-US" altLang="ja-JP" dirty="0"/>
          </a:p>
          <a:p>
            <a:r>
              <a:rPr lang="ja-JP" altLang="en-US" dirty="0"/>
              <a:t>　細部までこだわることができる</a:t>
            </a:r>
            <a:endParaRPr lang="en-US" altLang="ja-JP" dirty="0"/>
          </a:p>
          <a:p>
            <a:r>
              <a:rPr lang="ja-JP" altLang="en-US" dirty="0"/>
              <a:t>お客さんの方を向かずに、競合の商品を少し良くしただけだと、競合が次に改善してきた時に競合の真似をして改善を行ってしまうと後ろを追いかけているだけで強くなれない。</a:t>
            </a:r>
            <a:endParaRPr lang="en-US" altLang="ja-JP" dirty="0"/>
          </a:p>
          <a:p>
            <a:endParaRPr lang="ja-JP" altLang="en-US" dirty="0"/>
          </a:p>
          <a:p>
            <a:r>
              <a:rPr lang="ja-JP" altLang="en-US" dirty="0"/>
              <a:t>・色合い、デザイン、小さいことでも良くて</a:t>
            </a:r>
            <a:endParaRPr lang="en-US" altLang="ja-JP" dirty="0"/>
          </a:p>
          <a:p>
            <a:r>
              <a:rPr lang="ja-JP" altLang="en-US" dirty="0"/>
              <a:t>　自分で考えて、お客さんが求めている物か自分がお客さんだったら自分が本当に欲しくなるようにエネルギーをかけると伝わる</a:t>
            </a:r>
          </a:p>
          <a:p>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CD81B63B-AF04-424B-89D1-808F442FAA6B}" type="slidenum">
              <a:rPr kumimoji="1" lang="ja-JP" altLang="en-US" smtClean="0"/>
              <a:t>10</a:t>
            </a:fld>
            <a:endParaRPr kumimoji="1" lang="ja-JP" altLang="en-US"/>
          </a:p>
        </p:txBody>
      </p:sp>
    </p:spTree>
    <p:extLst>
      <p:ext uri="{BB962C8B-B14F-4D97-AF65-F5344CB8AC3E}">
        <p14:creationId xmlns:p14="http://schemas.microsoft.com/office/powerpoint/2010/main" val="1362315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rgbClr val="21222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D326F-1ED1-1843-8F94-B5F772D6F63E}" type="datetime1">
              <a:rPr lang="ja-JP" altLang="en-US" smtClean="0"/>
              <a:t>2025/9/11</a:t>
            </a:fld>
            <a:endParaRPr lang="en-US" dirty="0"/>
          </a:p>
        </p:txBody>
      </p:sp>
      <p:sp>
        <p:nvSpPr>
          <p:cNvPr id="5" name="Footer Placeholder 4"/>
          <p:cNvSpPr>
            <a:spLocks noGrp="1"/>
          </p:cNvSpPr>
          <p:nvPr>
            <p:ph type="ftr" sz="quarter" idx="11"/>
          </p:nvPr>
        </p:nvSpPr>
        <p:spPr>
          <a:xfrm>
            <a:off x="3922223" y="6360463"/>
            <a:ext cx="3581400" cy="365125"/>
          </a:xfrm>
          <a:prstGeom prst="rect">
            <a:avLst/>
          </a:prstGeo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62346" y="6172200"/>
            <a:ext cx="914400" cy="593725"/>
          </a:xfrm>
          <a:prstGeom prst="rect">
            <a:avLst/>
          </a:prstGeom>
        </p:spPr>
        <p:txBody>
          <a:bodyPr anchor="ctr"/>
          <a:lstStyle>
            <a:lvl1pPr algn="ctr">
              <a:defRPr>
                <a:solidFill>
                  <a:schemeClr val="bg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2469C4-0FD0-6B4B-9D94-1DD8E12D2EFD}" type="datetime1">
              <a:rPr lang="ja-JP" altLang="en-US" smtClean="0"/>
              <a:t>2025/9/11</a:t>
            </a:fld>
            <a:endParaRPr lang="en-US" dirty="0"/>
          </a:p>
        </p:txBody>
      </p:sp>
      <p:sp>
        <p:nvSpPr>
          <p:cNvPr id="5" name="Footer Placeholder 4"/>
          <p:cNvSpPr>
            <a:spLocks noGrp="1"/>
          </p:cNvSpPr>
          <p:nvPr>
            <p:ph type="ftr" sz="quarter" idx="11"/>
          </p:nvPr>
        </p:nvSpPr>
        <p:spPr>
          <a:xfrm>
            <a:off x="3768852" y="6400800"/>
            <a:ext cx="3581400" cy="365125"/>
          </a:xfrm>
          <a:prstGeom prst="rect">
            <a:avLst/>
          </a:prstGeo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71936" y="6172200"/>
            <a:ext cx="914400" cy="593725"/>
          </a:xfrm>
          <a:prstGeom prst="rect">
            <a:avLst/>
          </a:prstGeom>
        </p:spPr>
        <p:txBody>
          <a:bodyPr anchor="ctr"/>
          <a:lstStyle>
            <a:lvl1pPr algn="ctr">
              <a:defRPr>
                <a:solidFill>
                  <a:schemeClr val="bg1"/>
                </a:solidFill>
              </a:defRPr>
            </a:lvl1pPr>
          </a:lstStyle>
          <a:p>
            <a:fld id="{4FAB73BC-B049-4115-A692-8D63A059BFB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BDA8D9-2E8E-EB40-9896-34825BD3608E}" type="datetime1">
              <a:rPr lang="ja-JP" altLang="en-US" smtClean="0"/>
              <a:t>2025/9/11</a:t>
            </a:fld>
            <a:endParaRPr lang="en-US" dirty="0"/>
          </a:p>
        </p:txBody>
      </p:sp>
      <p:sp>
        <p:nvSpPr>
          <p:cNvPr id="8" name="Date Placeholder 3"/>
          <p:cNvSpPr txBox="1">
            <a:spLocks/>
          </p:cNvSpPr>
          <p:nvPr userDrawn="1"/>
        </p:nvSpPr>
        <p:spPr>
          <a:xfrm rot="16200000">
            <a:off x="-545751" y="998537"/>
            <a:ext cx="1904999" cy="365125"/>
          </a:xfrm>
          <a:prstGeom prst="rect">
            <a:avLst/>
          </a:prstGeom>
        </p:spPr>
        <p:txBody>
          <a:bodyPr vert="horz" lIns="91440" tIns="45720" rIns="91440" bIns="45720" rtlCol="0" anchor="ctr"/>
          <a:lstStyle>
            <a:defPPr>
              <a:defRPr lang="en-US"/>
            </a:defPPr>
            <a:lvl1pPr marL="0" algn="r" defTabSz="457200" rtl="0" eaLnBrk="1" latinLnBrk="0" hangingPunct="1">
              <a:defRPr sz="1050" b="0" kern="1200">
                <a:solidFill>
                  <a:schemeClr val="tx2">
                    <a:lumMod val="20000"/>
                    <a:lumOff val="8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8C94063-DF36-4330-A365-08DA1FA5B7D6}" type="datetimeFigureOut">
              <a:rPr lang="en-US" smtClean="0"/>
              <a:pPr/>
              <a:t>9/11/25</a:t>
            </a:fld>
            <a:endParaRPr lang="en-US" dirty="0"/>
          </a:p>
        </p:txBody>
      </p:sp>
      <p:sp>
        <p:nvSpPr>
          <p:cNvPr id="9" name="Slide Number Placeholder 5"/>
          <p:cNvSpPr txBox="1">
            <a:spLocks/>
          </p:cNvSpPr>
          <p:nvPr userDrawn="1"/>
        </p:nvSpPr>
        <p:spPr>
          <a:xfrm>
            <a:off x="-71936" y="6172200"/>
            <a:ext cx="914400" cy="593725"/>
          </a:xfrm>
          <a:prstGeom prst="rect">
            <a:avLst/>
          </a:prstGeom>
        </p:spPr>
        <p:txBody>
          <a:bodyPr anchor="ctr"/>
          <a:lstStyle>
            <a:defPPr>
              <a:defRPr lang="en-US"/>
            </a:defPPr>
            <a:lvl1pPr marL="0" algn="ctr" defTabSz="457200" rtl="0" eaLnBrk="1" latinLnBrk="0" hangingPunct="1">
              <a:defRPr sz="1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ja-JP" altLang="en-US"/>
              <a:t>マスター テキストの書式設定</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D7A019-F1D8-3545-9B86-54722F5A1DE2}" type="datetime1">
              <a:rPr lang="ja-JP" altLang="en-US" smtClean="0"/>
              <a:t>2025/9/11</a:t>
            </a:fld>
            <a:endParaRPr lang="en-US" dirty="0"/>
          </a:p>
        </p:txBody>
      </p:sp>
      <p:sp>
        <p:nvSpPr>
          <p:cNvPr id="11" name="Date Placeholder 3"/>
          <p:cNvSpPr txBox="1">
            <a:spLocks/>
          </p:cNvSpPr>
          <p:nvPr userDrawn="1"/>
        </p:nvSpPr>
        <p:spPr>
          <a:xfrm rot="16200000">
            <a:off x="-545751" y="998537"/>
            <a:ext cx="1904999" cy="365125"/>
          </a:xfrm>
          <a:prstGeom prst="rect">
            <a:avLst/>
          </a:prstGeom>
        </p:spPr>
        <p:txBody>
          <a:bodyPr vert="horz" lIns="91440" tIns="45720" rIns="91440" bIns="45720" rtlCol="0" anchor="ctr"/>
          <a:lstStyle>
            <a:defPPr>
              <a:defRPr lang="en-US"/>
            </a:defPPr>
            <a:lvl1pPr marL="0" algn="r" defTabSz="457200" rtl="0" eaLnBrk="1" latinLnBrk="0" hangingPunct="1">
              <a:defRPr sz="1050" b="0" kern="1200">
                <a:solidFill>
                  <a:schemeClr val="tx2">
                    <a:lumMod val="20000"/>
                    <a:lumOff val="8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8C94063-DF36-4330-A365-08DA1FA5B7D6}" type="datetimeFigureOut">
              <a:rPr lang="en-US" smtClean="0"/>
              <a:pPr/>
              <a:t>9/11/25</a:t>
            </a:fld>
            <a:endParaRPr lang="en-US" dirty="0"/>
          </a:p>
        </p:txBody>
      </p:sp>
      <p:sp>
        <p:nvSpPr>
          <p:cNvPr id="12" name="Slide Number Placeholder 5"/>
          <p:cNvSpPr txBox="1">
            <a:spLocks/>
          </p:cNvSpPr>
          <p:nvPr userDrawn="1"/>
        </p:nvSpPr>
        <p:spPr>
          <a:xfrm>
            <a:off x="-71936" y="6172200"/>
            <a:ext cx="914400" cy="593725"/>
          </a:xfrm>
          <a:prstGeom prst="rect">
            <a:avLst/>
          </a:prstGeom>
        </p:spPr>
        <p:txBody>
          <a:bodyPr anchor="ctr"/>
          <a:lstStyle>
            <a:defPPr>
              <a:defRPr lang="en-US"/>
            </a:defPPr>
            <a:lvl1pPr marL="0" algn="ctr" defTabSz="457200" rtl="0" eaLnBrk="1" latinLnBrk="0" hangingPunct="1">
              <a:defRPr sz="1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7" name="Date Placeholder 3"/>
          <p:cNvSpPr>
            <a:spLocks noGrp="1"/>
          </p:cNvSpPr>
          <p:nvPr>
            <p:ph type="dt" sz="half" idx="10"/>
          </p:nvPr>
        </p:nvSpPr>
        <p:spPr>
          <a:xfrm rot="16200000">
            <a:off x="-545751" y="998537"/>
            <a:ext cx="1904999" cy="365125"/>
          </a:xfrm>
        </p:spPr>
        <p:txBody>
          <a:bodyPr/>
          <a:lstStyle/>
          <a:p>
            <a:fld id="{D6AE8DCF-D421-C148-B7D4-0AF28458A74C}" type="datetime1">
              <a:rPr lang="ja-JP" altLang="en-US" smtClean="0"/>
              <a:t>2025/9/11</a:t>
            </a:fld>
            <a:endParaRPr lang="en-US" dirty="0"/>
          </a:p>
        </p:txBody>
      </p:sp>
      <p:sp>
        <p:nvSpPr>
          <p:cNvPr id="8" name="Slide Number Placeholder 5"/>
          <p:cNvSpPr txBox="1">
            <a:spLocks/>
          </p:cNvSpPr>
          <p:nvPr userDrawn="1"/>
        </p:nvSpPr>
        <p:spPr>
          <a:xfrm>
            <a:off x="-71936" y="6172200"/>
            <a:ext cx="914400" cy="593725"/>
          </a:xfrm>
          <a:prstGeom prst="rect">
            <a:avLst/>
          </a:prstGeom>
        </p:spPr>
        <p:txBody>
          <a:bodyPr anchor="ctr"/>
          <a:lstStyle>
            <a:defPPr>
              <a:defRPr lang="en-US"/>
            </a:defPPr>
            <a:lvl1pPr marL="0" algn="ctr" defTabSz="457200" rtl="0" eaLnBrk="1" latinLnBrk="0" hangingPunct="1">
              <a:defRPr sz="1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Date Placeholder 3"/>
          <p:cNvSpPr>
            <a:spLocks noGrp="1"/>
          </p:cNvSpPr>
          <p:nvPr>
            <p:ph type="dt" sz="half" idx="10"/>
          </p:nvPr>
        </p:nvSpPr>
        <p:spPr>
          <a:xfrm rot="16200000">
            <a:off x="-545751" y="998537"/>
            <a:ext cx="1904999" cy="365125"/>
          </a:xfrm>
        </p:spPr>
        <p:txBody>
          <a:bodyPr/>
          <a:lstStyle/>
          <a:p>
            <a:fld id="{81330166-ADE4-354A-B15C-A078CA28D4A1}" type="datetime1">
              <a:rPr lang="ja-JP" altLang="en-US" smtClean="0"/>
              <a:t>2025/9/11</a:t>
            </a:fld>
            <a:endParaRPr lang="en-US" dirty="0"/>
          </a:p>
        </p:txBody>
      </p:sp>
      <p:sp>
        <p:nvSpPr>
          <p:cNvPr id="6" name="Slide Number Placeholder 5"/>
          <p:cNvSpPr txBox="1">
            <a:spLocks/>
          </p:cNvSpPr>
          <p:nvPr userDrawn="1"/>
        </p:nvSpPr>
        <p:spPr>
          <a:xfrm>
            <a:off x="-71936" y="6172200"/>
            <a:ext cx="914400" cy="593725"/>
          </a:xfrm>
          <a:prstGeom prst="rect">
            <a:avLst/>
          </a:prstGeom>
        </p:spPr>
        <p:txBody>
          <a:bodyPr anchor="ctr"/>
          <a:lstStyle>
            <a:defPPr>
              <a:defRPr lang="en-US"/>
            </a:defPPr>
            <a:lvl1pPr marL="0" algn="ctr" defTabSz="457200" rtl="0" eaLnBrk="1" latinLnBrk="0" hangingPunct="1">
              <a:defRPr sz="1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ja-JP" altLang="en-US"/>
              <a:t>マスター タイトルの書式設定</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Slide Number Placeholder 5"/>
          <p:cNvSpPr txBox="1">
            <a:spLocks/>
          </p:cNvSpPr>
          <p:nvPr userDrawn="1"/>
        </p:nvSpPr>
        <p:spPr>
          <a:xfrm>
            <a:off x="-71936" y="6172200"/>
            <a:ext cx="914400" cy="593725"/>
          </a:xfrm>
          <a:prstGeom prst="rect">
            <a:avLst/>
          </a:prstGeom>
        </p:spPr>
        <p:txBody>
          <a:bodyPr anchor="ctr"/>
          <a:lstStyle>
            <a:defPPr>
              <a:defRPr lang="en-US"/>
            </a:defPPr>
            <a:lvl1pPr marL="0" algn="ctr" defTabSz="457200" rtl="0" eaLnBrk="1" latinLnBrk="0" hangingPunct="1">
              <a:defRPr sz="1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dirty="0"/>
          </a:p>
        </p:txBody>
      </p:sp>
      <p:sp>
        <p:nvSpPr>
          <p:cNvPr id="13" name="Date Placeholder 3"/>
          <p:cNvSpPr>
            <a:spLocks noGrp="1"/>
          </p:cNvSpPr>
          <p:nvPr>
            <p:ph type="dt" sz="half" idx="10"/>
          </p:nvPr>
        </p:nvSpPr>
        <p:spPr>
          <a:xfrm rot="16200000">
            <a:off x="-580389" y="1150937"/>
            <a:ext cx="1904999" cy="365125"/>
          </a:xfrm>
        </p:spPr>
        <p:txBody>
          <a:bodyPr/>
          <a:lstStyle/>
          <a:p>
            <a:fld id="{E41DC071-6097-A849-B4CA-9DB0302EA6BD}" type="datetime1">
              <a:rPr lang="ja-JP" altLang="en-US" smtClean="0"/>
              <a:t>2025/9/11</a:t>
            </a:fld>
            <a:endParaRPr lang="en-US" dirty="0"/>
          </a:p>
        </p:txBody>
      </p:sp>
      <p:sp>
        <p:nvSpPr>
          <p:cNvPr id="14" name="Footer Placeholder 4"/>
          <p:cNvSpPr>
            <a:spLocks noGrp="1"/>
          </p:cNvSpPr>
          <p:nvPr>
            <p:ph type="ftr" sz="quarter" idx="11"/>
          </p:nvPr>
        </p:nvSpPr>
        <p:spPr>
          <a:xfrm>
            <a:off x="3921252" y="6553200"/>
            <a:ext cx="3581400" cy="365125"/>
          </a:xfrm>
          <a:prstGeom prst="rect">
            <a:avLst/>
          </a:prstGeom>
        </p:spPr>
        <p:txBody>
          <a:bodyPr/>
          <a:lstStyle>
            <a:lvl1pPr algn="ctr">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rot="16200000">
            <a:off x="10797540" y="915410"/>
            <a:ext cx="1904999" cy="365125"/>
          </a:xfrm>
        </p:spPr>
        <p:txBody>
          <a:bodyPr/>
          <a:lstStyle/>
          <a:p>
            <a:fld id="{6A0F00A7-7332-8C4C-B34F-64511FF307CA}" type="datetime1">
              <a:rPr lang="ja-JP" altLang="en-US" smtClean="0"/>
              <a:t>2025/9/11</a:t>
            </a:fld>
            <a:endParaRPr lang="en-US" dirty="0"/>
          </a:p>
        </p:txBody>
      </p:sp>
      <p:sp>
        <p:nvSpPr>
          <p:cNvPr id="6" name="Footer Placeholder 5"/>
          <p:cNvSpPr>
            <a:spLocks noGrp="1"/>
          </p:cNvSpPr>
          <p:nvPr>
            <p:ph type="ftr" sz="quarter" idx="11"/>
          </p:nvPr>
        </p:nvSpPr>
        <p:spPr>
          <a:xfrm rot="16200000">
            <a:off x="9959341" y="4046537"/>
            <a:ext cx="35814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1292840" y="6172200"/>
            <a:ext cx="914400" cy="593725"/>
          </a:xfrm>
          <a:prstGeom prst="rect">
            <a:avLst/>
          </a:prstGeom>
        </p:spPr>
        <p:txBody>
          <a:bodyPr anchor="ctr"/>
          <a:lstStyle>
            <a:lvl1pPr algn="ctr">
              <a:defRPr/>
            </a:lvl1pPr>
          </a:lstStyle>
          <a:p>
            <a:fld id="{4FAB73BC-B049-4115-A692-8D63A059BFB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5D8BB0-3A05-414C-A298-BA0C62D9CED4}" type="datetime1">
              <a:rPr lang="ja-JP" altLang="en-US" smtClean="0"/>
              <a:t>2025/9/11</a:t>
            </a:fld>
            <a:endParaRPr lang="en-US" dirty="0"/>
          </a:p>
        </p:txBody>
      </p:sp>
      <p:sp>
        <p:nvSpPr>
          <p:cNvPr id="5" name="Footer Placeholder 4"/>
          <p:cNvSpPr>
            <a:spLocks noGrp="1"/>
          </p:cNvSpPr>
          <p:nvPr>
            <p:ph type="ftr" sz="quarter" idx="11"/>
          </p:nvPr>
        </p:nvSpPr>
        <p:spPr>
          <a:xfrm rot="16200000">
            <a:off x="9959341" y="4046537"/>
            <a:ext cx="35814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1292840" y="6172200"/>
            <a:ext cx="914400" cy="593725"/>
          </a:xfrm>
          <a:prstGeom prst="rect">
            <a:avLst/>
          </a:prstGeom>
        </p:spPr>
        <p:txBody>
          <a:bodyPr anchor="ctr"/>
          <a:lstStyle>
            <a:lvl1pPr algn="ctr">
              <a:defRPr/>
            </a:lvl1pPr>
          </a:lstStyle>
          <a:p>
            <a:fld id="{4FAB73BC-B049-4115-A692-8D63A059BFB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667000" y="0"/>
            <a:ext cx="6858000" cy="6858000"/>
          </a:xfrm>
          <a:prstGeom prst="rect">
            <a:avLst/>
          </a:prstGeom>
        </p:spPr>
      </p:pic>
      <p:pic>
        <p:nvPicPr>
          <p:cNvPr id="9" name="図 8"/>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595880" y="0"/>
            <a:ext cx="6858000" cy="6858000"/>
          </a:xfrm>
          <a:prstGeom prst="rect">
            <a:avLst/>
          </a:prstGeom>
        </p:spPr>
      </p:pic>
      <p:sp>
        <p:nvSpPr>
          <p:cNvPr id="7" name="Rectangle 6"/>
          <p:cNvSpPr/>
          <p:nvPr/>
        </p:nvSpPr>
        <p:spPr>
          <a:xfrm>
            <a:off x="-50451"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dirty="0"/>
          </a:p>
        </p:txBody>
      </p:sp>
      <p:sp>
        <p:nvSpPr>
          <p:cNvPr id="2" name="Title Placeholder 1"/>
          <p:cNvSpPr>
            <a:spLocks noGrp="1"/>
          </p:cNvSpPr>
          <p:nvPr>
            <p:ph type="title"/>
          </p:nvPr>
        </p:nvSpPr>
        <p:spPr>
          <a:xfrm>
            <a:off x="1261872" y="365760"/>
            <a:ext cx="9692640" cy="1026160"/>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1261872" y="1661039"/>
            <a:ext cx="8595360" cy="4587361"/>
          </a:xfrm>
          <a:prstGeom prst="rect">
            <a:avLst/>
          </a:prstGeom>
        </p:spPr>
        <p:txBody>
          <a:bodyPr vert="horz" lIns="91440" tIns="45720" rIns="91440" bIns="45720" rtlCol="0" anchor="ctr">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rot="16200000">
            <a:off x="-545751"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85170D5A-F5FF-CD43-B77C-F60854877224}" type="datetime1">
              <a:rPr lang="ja-JP" altLang="en-US" smtClean="0"/>
              <a:t>2025/9/11</a:t>
            </a:fld>
            <a:endParaRPr lang="en-US" dirty="0"/>
          </a:p>
        </p:txBody>
      </p:sp>
      <p:pic>
        <p:nvPicPr>
          <p:cNvPr id="11" name="図 10"/>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95976" y="4274144"/>
            <a:ext cx="374926" cy="1858676"/>
          </a:xfrm>
          <a:prstGeom prst="rect">
            <a:avLst/>
          </a:prstGeom>
        </p:spPr>
      </p:pic>
    </p:spTree>
  </p:cSld>
  <p:clrMap bg1="lt1" tx1="dk1" bg2="lt2" tx2="dk2" accent1="accent1" accent2="accent2" accent3="accent3" accent4="accent4" accent5="accent5" accent6="accent6" hlink="hlink" folHlink="folHlink"/>
  <p:sldLayoutIdLst>
    <p:sldLayoutId id="2147483841" r:id="rId1"/>
    <p:sldLayoutId id="2147483842"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Lst>
  <p:hf hdr="0" ftr="0" dt="0"/>
  <p:txStyles>
    <p:title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p:titleStyle>
    <p:body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buppan.media/seminar/671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buppan.media/webinar/11766" TargetMode="External"/><Relationship Id="rId5" Type="http://schemas.openxmlformats.org/officeDocument/2006/relationships/hyperlink" Target="https://buppan.media/webinar/11698" TargetMode="External"/><Relationship Id="rId4" Type="http://schemas.openxmlformats.org/officeDocument/2006/relationships/hyperlink" Target="https://buppan.media/seminar/13483"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buppan.media/webinar/11554" TargetMode="External"/><Relationship Id="rId2" Type="http://schemas.openxmlformats.org/officeDocument/2006/relationships/hyperlink" Target="https://buppan.media/webinar/888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4065" y="0"/>
            <a:ext cx="7102656" cy="6858000"/>
          </a:xfrm>
          <a:prstGeom prst="rect">
            <a:avLst/>
          </a:prstGeom>
        </p:spPr>
      </p:pic>
      <p:sp>
        <p:nvSpPr>
          <p:cNvPr id="5" name="タイトル 1"/>
          <p:cNvSpPr txBox="1">
            <a:spLocks/>
          </p:cNvSpPr>
          <p:nvPr/>
        </p:nvSpPr>
        <p:spPr>
          <a:xfrm>
            <a:off x="2678777" y="2132236"/>
            <a:ext cx="6626221" cy="2778459"/>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kumimoji="1" sz="7200" kern="1200" spc="-50" baseline="0">
                <a:solidFill>
                  <a:schemeClr val="tx1"/>
                </a:solidFill>
                <a:latin typeface="+mj-lt"/>
                <a:ea typeface="+mj-ea"/>
                <a:cs typeface="+mj-cs"/>
              </a:defRPr>
            </a:lvl1pPr>
          </a:lstStyle>
          <a:p>
            <a:pPr algn="ctr">
              <a:lnSpc>
                <a:spcPct val="150000"/>
              </a:lnSpc>
            </a:pPr>
            <a:endParaRPr lang="en-US" altLang="ja-JP" sz="5400" dirty="0">
              <a:latin typeface="AXIS Std EL" charset="-128"/>
              <a:ea typeface="AXIS Std EL" charset="-128"/>
              <a:cs typeface="AXIS Std EL" charset="-128"/>
            </a:endParaRPr>
          </a:p>
        </p:txBody>
      </p:sp>
      <p:sp>
        <p:nvSpPr>
          <p:cNvPr id="7" name="正方形/長方形 6"/>
          <p:cNvSpPr/>
          <p:nvPr/>
        </p:nvSpPr>
        <p:spPr>
          <a:xfrm>
            <a:off x="547820" y="2367687"/>
            <a:ext cx="11288580" cy="3633367"/>
          </a:xfrm>
          <a:prstGeom prst="rect">
            <a:avLst/>
          </a:prstGeom>
        </p:spPr>
        <p:txBody>
          <a:bodyPr wrap="square">
            <a:spAutoFit/>
          </a:bodyPr>
          <a:lstStyle/>
          <a:p>
            <a:pPr>
              <a:lnSpc>
                <a:spcPct val="150000"/>
              </a:lnSpc>
            </a:pPr>
            <a:r>
              <a:rPr lang="ja-JP" altLang="en-US" sz="4800" dirty="0">
                <a:latin typeface="Yu Gothic Medium" panose="020B0500000000000000" pitchFamily="50" charset="-128"/>
                <a:ea typeface="AXIS Std L"/>
              </a:rPr>
              <a:t>長期的に安定するためにやっていることと資産運用について</a:t>
            </a:r>
            <a:endParaRPr lang="en-US" altLang="ja-JP" sz="4800" dirty="0">
              <a:latin typeface="Yu Gothic Medium" panose="020B0500000000000000" pitchFamily="50" charset="-128"/>
              <a:ea typeface="AXIS Std L"/>
            </a:endParaRPr>
          </a:p>
          <a:p>
            <a:pPr>
              <a:lnSpc>
                <a:spcPct val="150000"/>
              </a:lnSpc>
            </a:pPr>
            <a:endParaRPr lang="en-US" altLang="ja-JP" sz="6600" dirty="0"/>
          </a:p>
        </p:txBody>
      </p:sp>
      <p:sp>
        <p:nvSpPr>
          <p:cNvPr id="2" name="テキスト ボックス 1">
            <a:extLst>
              <a:ext uri="{FF2B5EF4-FFF2-40B4-BE49-F238E27FC236}">
                <a16:creationId xmlns:a16="http://schemas.microsoft.com/office/drawing/2014/main" id="{CAABE7AA-23B9-41C0-8675-8ADD17B740AC}"/>
              </a:ext>
            </a:extLst>
          </p:cNvPr>
          <p:cNvSpPr txBox="1"/>
          <p:nvPr/>
        </p:nvSpPr>
        <p:spPr>
          <a:xfrm>
            <a:off x="8813800" y="484655"/>
            <a:ext cx="4113740" cy="1200329"/>
          </a:xfrm>
          <a:prstGeom prst="rect">
            <a:avLst/>
          </a:prstGeom>
          <a:noFill/>
        </p:spPr>
        <p:txBody>
          <a:bodyPr wrap="square" rtlCol="0">
            <a:spAutoFit/>
          </a:bodyPr>
          <a:lstStyle/>
          <a:p>
            <a:r>
              <a:rPr kumimoji="1" lang="en-US" altLang="ja-JP" sz="7200" dirty="0">
                <a:solidFill>
                  <a:schemeClr val="tx2">
                    <a:lumMod val="50000"/>
                  </a:schemeClr>
                </a:solidFill>
                <a:latin typeface="Yu Gothic Medium" panose="020B0400000000000000" pitchFamily="34" charset="-128"/>
                <a:ea typeface="AXIS Std L"/>
              </a:rPr>
              <a:t>2025-9</a:t>
            </a:r>
            <a:endParaRPr kumimoji="1" lang="ja-JP" altLang="en-US" sz="7200" dirty="0">
              <a:solidFill>
                <a:schemeClr val="tx2">
                  <a:lumMod val="50000"/>
                </a:schemeClr>
              </a:solidFill>
              <a:latin typeface="Yu Gothic Medium" panose="020B0400000000000000" pitchFamily="34" charset="-128"/>
              <a:ea typeface="AXIS Std L"/>
            </a:endParaRPr>
          </a:p>
        </p:txBody>
      </p:sp>
    </p:spTree>
    <p:extLst>
      <p:ext uri="{BB962C8B-B14F-4D97-AF65-F5344CB8AC3E}">
        <p14:creationId xmlns:p14="http://schemas.microsoft.com/office/powerpoint/2010/main" val="123548252"/>
      </p:ext>
    </p:extLst>
  </p:cSld>
  <p:clrMapOvr>
    <a:masterClrMapping/>
  </p:clrMapOvr>
  <mc:AlternateContent xmlns:mc="http://schemas.openxmlformats.org/markup-compatibility/2006" xmlns:p14="http://schemas.microsoft.com/office/powerpoint/2010/main">
    <mc:Choice Requires="p14">
      <p:transition spd="slow" p14:dur="2000" advTm="1327"/>
    </mc:Choice>
    <mc:Fallback xmlns="">
      <p:transition spd="slow" advTm="132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CDB205-B0D7-595C-206D-DC050CD0A258}"/>
              </a:ext>
            </a:extLst>
          </p:cNvPr>
          <p:cNvSpPr>
            <a:spLocks noGrp="1"/>
          </p:cNvSpPr>
          <p:nvPr>
            <p:ph type="title"/>
          </p:nvPr>
        </p:nvSpPr>
        <p:spPr>
          <a:xfrm>
            <a:off x="1261872" y="365760"/>
            <a:ext cx="10472928" cy="1026160"/>
          </a:xfrm>
        </p:spPr>
        <p:txBody>
          <a:bodyPr>
            <a:normAutofit fontScale="90000"/>
          </a:bodyPr>
          <a:lstStyle/>
          <a:p>
            <a:r>
              <a:rPr lang="ja-JP" altLang="en-US" dirty="0"/>
              <a:t>①自社企画のオリジナル商品 </a:t>
            </a:r>
            <a:r>
              <a:rPr lang="en-US" altLang="ja-JP" dirty="0"/>
              <a:t>× </a:t>
            </a:r>
            <a:r>
              <a:rPr lang="ja-JP" altLang="en-US" dirty="0"/>
              <a:t>ニッチポジションで戦う</a:t>
            </a:r>
            <a:endParaRPr kumimoji="1" lang="ja-JP" altLang="en-US" dirty="0"/>
          </a:p>
        </p:txBody>
      </p:sp>
      <p:sp>
        <p:nvSpPr>
          <p:cNvPr id="4" name="スライド番号プレースホルダー 3">
            <a:extLst>
              <a:ext uri="{FF2B5EF4-FFF2-40B4-BE49-F238E27FC236}">
                <a16:creationId xmlns:a16="http://schemas.microsoft.com/office/drawing/2014/main" id="{2FCDCD67-DF57-3F9C-5870-340CFDB01870}"/>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
        <p:nvSpPr>
          <p:cNvPr id="5" name="四角形: 角を丸くする 4">
            <a:extLst>
              <a:ext uri="{FF2B5EF4-FFF2-40B4-BE49-F238E27FC236}">
                <a16:creationId xmlns:a16="http://schemas.microsoft.com/office/drawing/2014/main" id="{9AC49EAE-B88A-4AAB-FB31-085DDBEB0FBC}"/>
              </a:ext>
            </a:extLst>
          </p:cNvPr>
          <p:cNvSpPr/>
          <p:nvPr/>
        </p:nvSpPr>
        <p:spPr>
          <a:xfrm>
            <a:off x="1433804" y="1556148"/>
            <a:ext cx="4523893" cy="616289"/>
          </a:xfrm>
          <a:prstGeom prst="roundRect">
            <a:avLst/>
          </a:prstGeom>
          <a:ln>
            <a:solidFill>
              <a:schemeClr val="tx1">
                <a:lumMod val="75000"/>
                <a:lumOff val="2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こだわりのある商品、</a:t>
            </a:r>
            <a:r>
              <a:rPr kumimoji="1" lang="en-US" altLang="ja-JP" dirty="0"/>
              <a:t>LP</a:t>
            </a:r>
            <a:r>
              <a:rPr kumimoji="1" lang="ja-JP" altLang="en-US" dirty="0"/>
              <a:t>作り</a:t>
            </a:r>
          </a:p>
        </p:txBody>
      </p:sp>
      <p:sp>
        <p:nvSpPr>
          <p:cNvPr id="7" name="コンテンツ プレースホルダー 2">
            <a:extLst>
              <a:ext uri="{FF2B5EF4-FFF2-40B4-BE49-F238E27FC236}">
                <a16:creationId xmlns:a16="http://schemas.microsoft.com/office/drawing/2014/main" id="{5D34DAAC-BC48-7196-FF12-5DD70D1560DD}"/>
              </a:ext>
            </a:extLst>
          </p:cNvPr>
          <p:cNvSpPr txBox="1">
            <a:spLocks/>
          </p:cNvSpPr>
          <p:nvPr/>
        </p:nvSpPr>
        <p:spPr>
          <a:xfrm>
            <a:off x="1433804" y="2456654"/>
            <a:ext cx="10036797" cy="788488"/>
          </a:xfrm>
          <a:prstGeom prst="rect">
            <a:avLst/>
          </a:prstGeom>
        </p:spPr>
        <p:txBody>
          <a:bodyPr vert="horz" lIns="91440" tIns="45720" rIns="91440" bIns="45720" rtlCol="0" anchor="ctr">
            <a:normAutofit fontScale="62500" lnSpcReduction="20000"/>
          </a:bodyPr>
          <a:lst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a:lstStyle>
          <a:p>
            <a:pPr marL="0" indent="0">
              <a:buNone/>
            </a:pPr>
            <a:r>
              <a:rPr lang="ja-JP" altLang="en-US" b="1" dirty="0"/>
              <a:t>競合より転換率が高い→検索順位が保てる（面が取れる）→競合より売れる→長期的に売れる</a:t>
            </a:r>
          </a:p>
        </p:txBody>
      </p:sp>
      <p:sp>
        <p:nvSpPr>
          <p:cNvPr id="3" name="四角形: 角を丸くする 2">
            <a:extLst>
              <a:ext uri="{FF2B5EF4-FFF2-40B4-BE49-F238E27FC236}">
                <a16:creationId xmlns:a16="http://schemas.microsoft.com/office/drawing/2014/main" id="{5ED76A72-E755-2DE9-3583-3688F6379900}"/>
              </a:ext>
            </a:extLst>
          </p:cNvPr>
          <p:cNvSpPr/>
          <p:nvPr/>
        </p:nvSpPr>
        <p:spPr>
          <a:xfrm>
            <a:off x="1433805" y="4017681"/>
            <a:ext cx="4523893" cy="616289"/>
          </a:xfrm>
          <a:prstGeom prst="roundRect">
            <a:avLst/>
          </a:prstGeom>
          <a:ln>
            <a:solidFill>
              <a:schemeClr val="tx1">
                <a:lumMod val="75000"/>
                <a:lumOff val="2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t>SEO</a:t>
            </a:r>
            <a:r>
              <a:rPr kumimoji="1" lang="ja-JP" altLang="en-US" dirty="0"/>
              <a:t>、広告で面を取る</a:t>
            </a:r>
          </a:p>
        </p:txBody>
      </p:sp>
      <p:sp>
        <p:nvSpPr>
          <p:cNvPr id="8" name="コンテンツ プレースホルダー 2">
            <a:extLst>
              <a:ext uri="{FF2B5EF4-FFF2-40B4-BE49-F238E27FC236}">
                <a16:creationId xmlns:a16="http://schemas.microsoft.com/office/drawing/2014/main" id="{DD1085EE-EA47-150B-28D7-58AB0C05B66F}"/>
              </a:ext>
            </a:extLst>
          </p:cNvPr>
          <p:cNvSpPr txBox="1">
            <a:spLocks/>
          </p:cNvSpPr>
          <p:nvPr/>
        </p:nvSpPr>
        <p:spPr>
          <a:xfrm>
            <a:off x="1433805" y="4996308"/>
            <a:ext cx="10161295" cy="788488"/>
          </a:xfrm>
          <a:prstGeom prst="rect">
            <a:avLst/>
          </a:prstGeom>
        </p:spPr>
        <p:txBody>
          <a:bodyPr vert="horz" lIns="91440" tIns="45720" rIns="91440" bIns="45720" rtlCol="0" anchor="ctr">
            <a:normAutofit fontScale="62500" lnSpcReduction="20000"/>
          </a:bodyPr>
          <a:lst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a:lstStyle>
          <a:p>
            <a:pPr marL="0" indent="0">
              <a:buNone/>
            </a:pPr>
            <a:r>
              <a:rPr lang="ja-JP" altLang="en-US" b="1" dirty="0"/>
              <a:t>競合より転換率が高い→広告の面を広げられる→検索結果と広告で埋められる→競合が入りにくい→長期的に売れる</a:t>
            </a:r>
          </a:p>
        </p:txBody>
      </p:sp>
    </p:spTree>
    <p:extLst>
      <p:ext uri="{BB962C8B-B14F-4D97-AF65-F5344CB8AC3E}">
        <p14:creationId xmlns:p14="http://schemas.microsoft.com/office/powerpoint/2010/main" val="243713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A098B-0206-E6D5-82BF-99C89617231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62491D7-226A-A1F2-07EE-B94D45CB83F1}"/>
              </a:ext>
            </a:extLst>
          </p:cNvPr>
          <p:cNvSpPr>
            <a:spLocks noGrp="1"/>
          </p:cNvSpPr>
          <p:nvPr>
            <p:ph type="title"/>
          </p:nvPr>
        </p:nvSpPr>
        <p:spPr/>
        <p:txBody>
          <a:bodyPr>
            <a:normAutofit fontScale="90000"/>
          </a:bodyPr>
          <a:lstStyle/>
          <a:p>
            <a:r>
              <a:rPr lang="ja-JP" altLang="en-US" dirty="0"/>
              <a:t>①自社企画のオリジナル </a:t>
            </a:r>
            <a:r>
              <a:rPr lang="en-US" altLang="ja-JP" dirty="0"/>
              <a:t>× </a:t>
            </a:r>
            <a:r>
              <a:rPr lang="ja-JP" altLang="en-US" dirty="0"/>
              <a:t>ニッチポジションで戦う</a:t>
            </a:r>
            <a:endParaRPr kumimoji="1" lang="ja-JP" altLang="en-US" dirty="0"/>
          </a:p>
        </p:txBody>
      </p:sp>
      <p:sp>
        <p:nvSpPr>
          <p:cNvPr id="4" name="スライド番号プレースホルダー 3">
            <a:extLst>
              <a:ext uri="{FF2B5EF4-FFF2-40B4-BE49-F238E27FC236}">
                <a16:creationId xmlns:a16="http://schemas.microsoft.com/office/drawing/2014/main" id="{B8A8D617-5606-3A3B-7CD5-26A25F239C88}"/>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
        <p:nvSpPr>
          <p:cNvPr id="3" name="四角形: 角を丸くする 2">
            <a:extLst>
              <a:ext uri="{FF2B5EF4-FFF2-40B4-BE49-F238E27FC236}">
                <a16:creationId xmlns:a16="http://schemas.microsoft.com/office/drawing/2014/main" id="{487585BB-B9B7-37A5-D291-D0E208AB665E}"/>
              </a:ext>
            </a:extLst>
          </p:cNvPr>
          <p:cNvSpPr/>
          <p:nvPr/>
        </p:nvSpPr>
        <p:spPr>
          <a:xfrm>
            <a:off x="1348798" y="1542083"/>
            <a:ext cx="4523893" cy="616289"/>
          </a:xfrm>
          <a:prstGeom prst="roundRect">
            <a:avLst/>
          </a:prstGeom>
          <a:ln>
            <a:solidFill>
              <a:schemeClr val="tx1">
                <a:lumMod val="75000"/>
                <a:lumOff val="2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利益が出る体質</a:t>
            </a:r>
          </a:p>
        </p:txBody>
      </p:sp>
      <p:sp>
        <p:nvSpPr>
          <p:cNvPr id="10" name="コンテンツ プレースホルダー 2">
            <a:extLst>
              <a:ext uri="{FF2B5EF4-FFF2-40B4-BE49-F238E27FC236}">
                <a16:creationId xmlns:a16="http://schemas.microsoft.com/office/drawing/2014/main" id="{B33F3525-1806-0957-A484-5D2F044F283C}"/>
              </a:ext>
            </a:extLst>
          </p:cNvPr>
          <p:cNvSpPr txBox="1">
            <a:spLocks/>
          </p:cNvSpPr>
          <p:nvPr/>
        </p:nvSpPr>
        <p:spPr>
          <a:xfrm>
            <a:off x="1261872" y="2348727"/>
            <a:ext cx="10156068" cy="1166472"/>
          </a:xfrm>
          <a:prstGeom prst="rect">
            <a:avLst/>
          </a:prstGeom>
        </p:spPr>
        <p:txBody>
          <a:bodyPr vert="horz" lIns="91440" tIns="45720" rIns="91440" bIns="45720" rtlCol="0" anchor="ctr">
            <a:normAutofit/>
          </a:bodyPr>
          <a:lst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a:lstStyle>
          <a:p>
            <a:pPr marL="0" indent="0">
              <a:buNone/>
            </a:pPr>
            <a:r>
              <a:rPr lang="ja-JP" altLang="en-US" sz="1800" b="1" dirty="0"/>
              <a:t>商品改善や新商品、</a:t>
            </a:r>
            <a:r>
              <a:rPr lang="en-US" altLang="ja-JP" sz="1800" b="1" dirty="0"/>
              <a:t>LP</a:t>
            </a:r>
            <a:r>
              <a:rPr lang="ja-JP" altLang="en-US" sz="1800" b="1" dirty="0"/>
              <a:t>、クオリティを上げることに資金を使える→競合と差がつく→転換率アップ→新商品や広告で面を取れる→長期的に売れる</a:t>
            </a:r>
          </a:p>
        </p:txBody>
      </p:sp>
      <p:sp>
        <p:nvSpPr>
          <p:cNvPr id="6" name="コンテンツ プレースホルダー 2">
            <a:extLst>
              <a:ext uri="{FF2B5EF4-FFF2-40B4-BE49-F238E27FC236}">
                <a16:creationId xmlns:a16="http://schemas.microsoft.com/office/drawing/2014/main" id="{A3B4BA3A-6EE1-C0BB-816B-E7ACFF50492F}"/>
              </a:ext>
            </a:extLst>
          </p:cNvPr>
          <p:cNvSpPr txBox="1">
            <a:spLocks/>
          </p:cNvSpPr>
          <p:nvPr/>
        </p:nvSpPr>
        <p:spPr>
          <a:xfrm>
            <a:off x="1261872" y="4030668"/>
            <a:ext cx="10156068" cy="2461572"/>
          </a:xfrm>
          <a:prstGeom prst="rect">
            <a:avLst/>
          </a:prstGeom>
        </p:spPr>
        <p:txBody>
          <a:bodyPr vert="horz" lIns="91440" tIns="45720" rIns="91440" bIns="45720" rtlCol="0" anchor="ctr">
            <a:normAutofit/>
          </a:bodyPr>
          <a:lst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a:lstStyle>
          <a:p>
            <a:pPr marL="0" indent="0">
              <a:buNone/>
            </a:pPr>
            <a:endParaRPr lang="en-US" altLang="ja-JP" sz="1800" b="1" dirty="0"/>
          </a:p>
          <a:p>
            <a:pPr marL="0" indent="0">
              <a:buNone/>
            </a:pPr>
            <a:endParaRPr lang="ja-JP" altLang="en-US" sz="1800" b="1" dirty="0"/>
          </a:p>
        </p:txBody>
      </p:sp>
    </p:spTree>
    <p:extLst>
      <p:ext uri="{BB962C8B-B14F-4D97-AF65-F5344CB8AC3E}">
        <p14:creationId xmlns:p14="http://schemas.microsoft.com/office/powerpoint/2010/main" val="203748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41808-5322-E558-6C65-7DCC4DE9BAB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63C6536-0083-7B54-C6F6-807C8FA88F73}"/>
              </a:ext>
            </a:extLst>
          </p:cNvPr>
          <p:cNvSpPr>
            <a:spLocks noGrp="1"/>
          </p:cNvSpPr>
          <p:nvPr>
            <p:ph type="title"/>
          </p:nvPr>
        </p:nvSpPr>
        <p:spPr>
          <a:xfrm>
            <a:off x="1261872" y="296330"/>
            <a:ext cx="9692640" cy="1425336"/>
          </a:xfrm>
        </p:spPr>
        <p:txBody>
          <a:bodyPr>
            <a:normAutofit/>
          </a:bodyPr>
          <a:lstStyle/>
          <a:p>
            <a:pPr>
              <a:defRPr sz="2000">
                <a:latin typeface="Yu Gothic UI"/>
              </a:defRPr>
            </a:pPr>
            <a:r>
              <a:rPr lang="ja-JP" altLang="en-US" sz="3200" dirty="0"/>
              <a:t>②丁寧な運営（カスタマー、検品、梱包）</a:t>
            </a:r>
            <a:br>
              <a:rPr lang="en-US" altLang="ja-JP" sz="3200" dirty="0"/>
            </a:br>
            <a:endParaRPr lang="ja-JP" altLang="en-US" sz="3200" dirty="0"/>
          </a:p>
        </p:txBody>
      </p:sp>
      <p:sp>
        <p:nvSpPr>
          <p:cNvPr id="4" name="スライド番号プレースホルダー 3">
            <a:extLst>
              <a:ext uri="{FF2B5EF4-FFF2-40B4-BE49-F238E27FC236}">
                <a16:creationId xmlns:a16="http://schemas.microsoft.com/office/drawing/2014/main" id="{8AC655F2-C66B-B061-E481-DE574B46E25B}"/>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
        <p:nvSpPr>
          <p:cNvPr id="9" name="テキスト ボックス 8">
            <a:extLst>
              <a:ext uri="{FF2B5EF4-FFF2-40B4-BE49-F238E27FC236}">
                <a16:creationId xmlns:a16="http://schemas.microsoft.com/office/drawing/2014/main" id="{76D084B2-5BAD-8C3F-9728-C0BD8C1AE67D}"/>
              </a:ext>
            </a:extLst>
          </p:cNvPr>
          <p:cNvSpPr txBox="1"/>
          <p:nvPr/>
        </p:nvSpPr>
        <p:spPr>
          <a:xfrm>
            <a:off x="1237488" y="2765361"/>
            <a:ext cx="10485628" cy="369332"/>
          </a:xfrm>
          <a:prstGeom prst="rect">
            <a:avLst/>
          </a:prstGeom>
          <a:noFill/>
        </p:spPr>
        <p:txBody>
          <a:bodyPr wrap="square">
            <a:spAutoFit/>
          </a:bodyPr>
          <a:lstStyle/>
          <a:p>
            <a:r>
              <a:rPr lang="ja-JP" altLang="en-US" b="1" dirty="0"/>
              <a:t>レビュー平均点数が高くなる→売れる→検索順位が保てる→長期的に売れる</a:t>
            </a:r>
          </a:p>
        </p:txBody>
      </p:sp>
      <p:sp>
        <p:nvSpPr>
          <p:cNvPr id="5" name="四角形: 角を丸くする 4">
            <a:extLst>
              <a:ext uri="{FF2B5EF4-FFF2-40B4-BE49-F238E27FC236}">
                <a16:creationId xmlns:a16="http://schemas.microsoft.com/office/drawing/2014/main" id="{7223861E-983E-F88F-7E0C-45AFC4DC8A57}"/>
              </a:ext>
            </a:extLst>
          </p:cNvPr>
          <p:cNvSpPr/>
          <p:nvPr/>
        </p:nvSpPr>
        <p:spPr>
          <a:xfrm>
            <a:off x="1261872" y="1519840"/>
            <a:ext cx="5404935" cy="669869"/>
          </a:xfrm>
          <a:prstGeom prst="roundRect">
            <a:avLst/>
          </a:prstGeom>
          <a:ln>
            <a:solidFill>
              <a:schemeClr val="tx1">
                <a:lumMod val="75000"/>
                <a:lumOff val="2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tLang="ja-JP" dirty="0"/>
          </a:p>
          <a:p>
            <a:pPr algn="ctr"/>
            <a:r>
              <a:rPr lang="ja-JP" altLang="en-US" dirty="0"/>
              <a:t>気持ちの良い買い物ができるようにする</a:t>
            </a:r>
          </a:p>
          <a:p>
            <a:endParaRPr lang="ja-JP" altLang="en-US" dirty="0"/>
          </a:p>
        </p:txBody>
      </p:sp>
    </p:spTree>
    <p:extLst>
      <p:ext uri="{BB962C8B-B14F-4D97-AF65-F5344CB8AC3E}">
        <p14:creationId xmlns:p14="http://schemas.microsoft.com/office/powerpoint/2010/main" val="2806695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D29B9-749E-A603-E2FA-061956B3EBB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0D5EA76-7714-5B68-FCC6-89F4170C5934}"/>
              </a:ext>
            </a:extLst>
          </p:cNvPr>
          <p:cNvSpPr>
            <a:spLocks noGrp="1"/>
          </p:cNvSpPr>
          <p:nvPr>
            <p:ph type="title"/>
          </p:nvPr>
        </p:nvSpPr>
        <p:spPr>
          <a:xfrm>
            <a:off x="1261872" y="296330"/>
            <a:ext cx="9692640" cy="1425336"/>
          </a:xfrm>
        </p:spPr>
        <p:txBody>
          <a:bodyPr>
            <a:normAutofit/>
          </a:bodyPr>
          <a:lstStyle/>
          <a:p>
            <a:pPr>
              <a:defRPr sz="2000">
                <a:latin typeface="Yu Gothic UI"/>
              </a:defRPr>
            </a:pPr>
            <a:r>
              <a:rPr lang="ja-JP" altLang="en-US" sz="3200" dirty="0"/>
              <a:t>③長く売れる設計（検索順位維持、レビュー育成）</a:t>
            </a:r>
            <a:br>
              <a:rPr lang="en-US" altLang="ja-JP" sz="3200" dirty="0"/>
            </a:br>
            <a:endParaRPr lang="ja-JP" altLang="en-US" sz="3200" dirty="0"/>
          </a:p>
        </p:txBody>
      </p:sp>
      <p:sp>
        <p:nvSpPr>
          <p:cNvPr id="4" name="スライド番号プレースホルダー 3">
            <a:extLst>
              <a:ext uri="{FF2B5EF4-FFF2-40B4-BE49-F238E27FC236}">
                <a16:creationId xmlns:a16="http://schemas.microsoft.com/office/drawing/2014/main" id="{FFD5C041-848D-D677-ED74-2757A8240FE3}"/>
              </a:ext>
            </a:extLst>
          </p:cNvPr>
          <p:cNvSpPr>
            <a:spLocks noGrp="1"/>
          </p:cNvSpPr>
          <p:nvPr>
            <p:ph type="sldNum" sz="quarter" idx="12"/>
          </p:nvPr>
        </p:nvSpPr>
        <p:spPr/>
        <p:txBody>
          <a:bodyPr/>
          <a:lstStyle/>
          <a:p>
            <a:fld id="{4FAB73BC-B049-4115-A692-8D63A059BFB8}" type="slidenum">
              <a:rPr lang="en-US" smtClean="0"/>
              <a:pPr/>
              <a:t>13</a:t>
            </a:fld>
            <a:endParaRPr lang="en-US" dirty="0"/>
          </a:p>
        </p:txBody>
      </p:sp>
      <p:sp>
        <p:nvSpPr>
          <p:cNvPr id="9" name="テキスト ボックス 8">
            <a:extLst>
              <a:ext uri="{FF2B5EF4-FFF2-40B4-BE49-F238E27FC236}">
                <a16:creationId xmlns:a16="http://schemas.microsoft.com/office/drawing/2014/main" id="{A44A17AB-4CED-0F26-0560-3C39E58F9C83}"/>
              </a:ext>
            </a:extLst>
          </p:cNvPr>
          <p:cNvSpPr txBox="1"/>
          <p:nvPr/>
        </p:nvSpPr>
        <p:spPr>
          <a:xfrm>
            <a:off x="1261872" y="2567955"/>
            <a:ext cx="10650728" cy="369332"/>
          </a:xfrm>
          <a:prstGeom prst="rect">
            <a:avLst/>
          </a:prstGeom>
          <a:noFill/>
        </p:spPr>
        <p:txBody>
          <a:bodyPr wrap="square">
            <a:spAutoFit/>
          </a:bodyPr>
          <a:lstStyle/>
          <a:p>
            <a:r>
              <a:rPr lang="ja-JP" altLang="en-US" b="1" dirty="0"/>
              <a:t>レビュー平均点数が高くなる→売れる→検索順位が保てる→長期的に売れる</a:t>
            </a:r>
          </a:p>
        </p:txBody>
      </p:sp>
      <p:sp>
        <p:nvSpPr>
          <p:cNvPr id="3" name="四角形: 角を丸くする 2">
            <a:extLst>
              <a:ext uri="{FF2B5EF4-FFF2-40B4-BE49-F238E27FC236}">
                <a16:creationId xmlns:a16="http://schemas.microsoft.com/office/drawing/2014/main" id="{77383F3C-B10C-39EF-ECC0-FE9DDF226217}"/>
              </a:ext>
            </a:extLst>
          </p:cNvPr>
          <p:cNvSpPr/>
          <p:nvPr/>
        </p:nvSpPr>
        <p:spPr>
          <a:xfrm>
            <a:off x="1261872" y="1386731"/>
            <a:ext cx="5404935" cy="669869"/>
          </a:xfrm>
          <a:prstGeom prst="roundRect">
            <a:avLst/>
          </a:prstGeom>
          <a:ln>
            <a:solidFill>
              <a:schemeClr val="tx1">
                <a:lumMod val="75000"/>
                <a:lumOff val="2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お客様の満足感を高める</a:t>
            </a:r>
            <a:endParaRPr lang="en-US" altLang="ja-JP" dirty="0"/>
          </a:p>
        </p:txBody>
      </p:sp>
    </p:spTree>
    <p:extLst>
      <p:ext uri="{BB962C8B-B14F-4D97-AF65-F5344CB8AC3E}">
        <p14:creationId xmlns:p14="http://schemas.microsoft.com/office/powerpoint/2010/main" val="1349326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E4162-53AE-382A-015D-05759328168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82D8DD3-4EC4-34F1-9718-3B2E0659BD19}"/>
              </a:ext>
            </a:extLst>
          </p:cNvPr>
          <p:cNvSpPr>
            <a:spLocks noGrp="1"/>
          </p:cNvSpPr>
          <p:nvPr>
            <p:ph type="sldNum" sz="quarter" idx="12"/>
          </p:nvPr>
        </p:nvSpPr>
        <p:spPr/>
        <p:txBody>
          <a:bodyPr/>
          <a:lstStyle/>
          <a:p>
            <a:fld id="{4FAB73BC-B049-4115-A692-8D63A059BFB8}" type="slidenum">
              <a:rPr lang="en-US" smtClean="0"/>
              <a:pPr/>
              <a:t>14</a:t>
            </a:fld>
            <a:endParaRPr lang="en-US" dirty="0"/>
          </a:p>
        </p:txBody>
      </p:sp>
      <p:sp>
        <p:nvSpPr>
          <p:cNvPr id="41" name="タイトル 1">
            <a:extLst>
              <a:ext uri="{FF2B5EF4-FFF2-40B4-BE49-F238E27FC236}">
                <a16:creationId xmlns:a16="http://schemas.microsoft.com/office/drawing/2014/main" id="{628D6699-C7A9-D0AB-CA51-06E33F256662}"/>
              </a:ext>
            </a:extLst>
          </p:cNvPr>
          <p:cNvSpPr txBox="1">
            <a:spLocks/>
          </p:cNvSpPr>
          <p:nvPr/>
        </p:nvSpPr>
        <p:spPr>
          <a:xfrm>
            <a:off x="1364926" y="0"/>
            <a:ext cx="9692640" cy="136903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a:lstStyle>
          <a:p>
            <a:pPr>
              <a:lnSpc>
                <a:spcPct val="150000"/>
              </a:lnSpc>
            </a:pPr>
            <a:r>
              <a:rPr lang="ja-JP" altLang="en-US" b="1" dirty="0"/>
              <a:t>私が見ている箇所</a:t>
            </a:r>
            <a:endParaRPr lang="en-US" altLang="ja-JP" b="1" dirty="0"/>
          </a:p>
        </p:txBody>
      </p:sp>
      <p:sp>
        <p:nvSpPr>
          <p:cNvPr id="5" name="コンテンツ プレースホルダー 2">
            <a:extLst>
              <a:ext uri="{FF2B5EF4-FFF2-40B4-BE49-F238E27FC236}">
                <a16:creationId xmlns:a16="http://schemas.microsoft.com/office/drawing/2014/main" id="{F1BABB0B-0FCD-BF26-6960-DC08C5D4A970}"/>
              </a:ext>
            </a:extLst>
          </p:cNvPr>
          <p:cNvSpPr>
            <a:spLocks noGrp="1"/>
          </p:cNvSpPr>
          <p:nvPr>
            <p:ph idx="1"/>
          </p:nvPr>
        </p:nvSpPr>
        <p:spPr>
          <a:xfrm>
            <a:off x="1364926" y="1328842"/>
            <a:ext cx="10450207" cy="4587361"/>
          </a:xfrm>
        </p:spPr>
        <p:txBody>
          <a:bodyPr>
            <a:normAutofit fontScale="77500" lnSpcReduction="20000"/>
          </a:bodyPr>
          <a:lstStyle/>
          <a:p>
            <a:pPr marL="0" indent="0">
              <a:buNone/>
            </a:pPr>
            <a:r>
              <a:rPr lang="ja-JP" altLang="en-US" dirty="0"/>
              <a:t>①商品の利益率</a:t>
            </a:r>
            <a:endParaRPr lang="en-US" altLang="ja-JP" dirty="0"/>
          </a:p>
          <a:p>
            <a:pPr marL="0" indent="0">
              <a:buNone/>
            </a:pPr>
            <a:r>
              <a:rPr lang="ja-JP" altLang="en-US" dirty="0"/>
              <a:t>②商品に問題がないか？気になる所があったら報告がくる仕組み</a:t>
            </a:r>
            <a:endParaRPr lang="en-US" altLang="ja-JP" dirty="0"/>
          </a:p>
          <a:p>
            <a:pPr marL="0" indent="0">
              <a:buNone/>
            </a:pPr>
            <a:r>
              <a:rPr lang="ja-JP" altLang="en-US" dirty="0"/>
              <a:t>③レビューの平均点数</a:t>
            </a:r>
            <a:endParaRPr lang="en-US" altLang="ja-JP" dirty="0"/>
          </a:p>
          <a:p>
            <a:pPr marL="0" indent="0">
              <a:buNone/>
            </a:pPr>
            <a:r>
              <a:rPr lang="ja-JP" altLang="en-US" dirty="0"/>
              <a:t>④ランキングの順位（相対的に自分がどの位置にいるのか俯瞰してみる）</a:t>
            </a:r>
            <a:endParaRPr lang="en-US" altLang="ja-JP" dirty="0"/>
          </a:p>
          <a:p>
            <a:pPr marL="0" indent="0">
              <a:buNone/>
            </a:pPr>
            <a:r>
              <a:rPr lang="ja-JP" altLang="en-US" dirty="0"/>
              <a:t>⑤販管費が売り上げの何％か？削減できるところは無いか？</a:t>
            </a:r>
            <a:endParaRPr lang="en-US" altLang="ja-JP" dirty="0"/>
          </a:p>
          <a:p>
            <a:pPr marL="0" indent="0">
              <a:buNone/>
            </a:pPr>
            <a:r>
              <a:rPr lang="ja-JP" altLang="en-US" dirty="0"/>
              <a:t>⑥検索順位、広告の位置</a:t>
            </a:r>
            <a:endParaRPr lang="en-US" altLang="ja-JP" dirty="0"/>
          </a:p>
          <a:p>
            <a:pPr marL="0" indent="0">
              <a:buNone/>
            </a:pPr>
            <a:r>
              <a:rPr lang="ja-JP" altLang="en-US" dirty="0"/>
              <a:t>⑦スタッフが健やかに働けているか？</a:t>
            </a:r>
            <a:endParaRPr lang="en-US" altLang="ja-JP" dirty="0"/>
          </a:p>
        </p:txBody>
      </p:sp>
    </p:spTree>
    <p:extLst>
      <p:ext uri="{BB962C8B-B14F-4D97-AF65-F5344CB8AC3E}">
        <p14:creationId xmlns:p14="http://schemas.microsoft.com/office/powerpoint/2010/main" val="346285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51631" y="-220206"/>
            <a:ext cx="9367169" cy="1024238"/>
          </a:xfrm>
        </p:spPr>
        <p:txBody>
          <a:bodyPr>
            <a:normAutofit/>
          </a:bodyPr>
          <a:lstStyle/>
          <a:p>
            <a:pPr>
              <a:lnSpc>
                <a:spcPct val="150000"/>
              </a:lnSpc>
            </a:pPr>
            <a:r>
              <a:rPr lang="ja-JP" altLang="en-US" dirty="0"/>
              <a:t>自己紹介</a:t>
            </a:r>
            <a:endParaRPr kumimoji="1" lang="ja-JP" altLang="en-US" dirty="0"/>
          </a:p>
        </p:txBody>
      </p:sp>
      <p:sp>
        <p:nvSpPr>
          <p:cNvPr id="3" name="コンテンツ プレースホルダー 2"/>
          <p:cNvSpPr>
            <a:spLocks noGrp="1"/>
          </p:cNvSpPr>
          <p:nvPr>
            <p:ph idx="1"/>
          </p:nvPr>
        </p:nvSpPr>
        <p:spPr>
          <a:xfrm>
            <a:off x="1351631" y="804032"/>
            <a:ext cx="9488738" cy="5870074"/>
          </a:xfrm>
        </p:spPr>
        <p:txBody>
          <a:bodyPr>
            <a:normAutofit lnSpcReduction="10000"/>
          </a:bodyPr>
          <a:lstStyle/>
          <a:p>
            <a:r>
              <a:rPr lang="ja-JP" altLang="en-US" dirty="0"/>
              <a:t>オリジナル商品を中国と日本で生産</a:t>
            </a:r>
          </a:p>
          <a:p>
            <a:r>
              <a:rPr lang="en-US" altLang="ja-JP" dirty="0"/>
              <a:t>Amazon</a:t>
            </a:r>
            <a:r>
              <a:rPr lang="ja-JP" altLang="en-US" dirty="0"/>
              <a:t>、楽天、</a:t>
            </a:r>
            <a:r>
              <a:rPr lang="en-US" altLang="ja-JP" dirty="0"/>
              <a:t>Yahoo!</a:t>
            </a:r>
            <a:r>
              <a:rPr lang="ja-JP" altLang="en-US" dirty="0"/>
              <a:t>ショッピング、</a:t>
            </a:r>
            <a:r>
              <a:rPr lang="en-US" altLang="ja-JP" dirty="0"/>
              <a:t>au PAY</a:t>
            </a:r>
            <a:r>
              <a:rPr lang="ja-JP" altLang="en-US" dirty="0"/>
              <a:t>で販売</a:t>
            </a:r>
          </a:p>
          <a:p>
            <a:r>
              <a:rPr lang="ja-JP" altLang="en-US" dirty="0"/>
              <a:t>売上比率　</a:t>
            </a:r>
            <a:r>
              <a:rPr lang="en-US" altLang="ja-JP" dirty="0"/>
              <a:t>Amazon 6</a:t>
            </a:r>
            <a:r>
              <a:rPr lang="ja-JP" altLang="en-US" dirty="0"/>
              <a:t>　</a:t>
            </a:r>
            <a:r>
              <a:rPr lang="en-US" altLang="ja-JP" dirty="0"/>
              <a:t>:</a:t>
            </a:r>
            <a:r>
              <a:rPr lang="ja-JP" altLang="en-US" dirty="0"/>
              <a:t>　楽天 </a:t>
            </a:r>
            <a:r>
              <a:rPr lang="en-US" altLang="ja-JP" dirty="0"/>
              <a:t>4</a:t>
            </a:r>
            <a:r>
              <a:rPr lang="ja-JP" altLang="en-US" dirty="0"/>
              <a:t>　その他少し</a:t>
            </a:r>
          </a:p>
          <a:p>
            <a:r>
              <a:rPr lang="ja-JP" altLang="en-US" dirty="0"/>
              <a:t>平均月商</a:t>
            </a:r>
            <a:r>
              <a:rPr lang="en-US" altLang="ja-JP" dirty="0"/>
              <a:t>1300</a:t>
            </a:r>
            <a:r>
              <a:rPr lang="ja-JP" altLang="en-US" dirty="0"/>
              <a:t>万円</a:t>
            </a:r>
          </a:p>
          <a:p>
            <a:r>
              <a:rPr lang="ja-JP" altLang="en-US" dirty="0"/>
              <a:t>取り扱い点数：</a:t>
            </a:r>
            <a:r>
              <a:rPr lang="en-US" altLang="ja-JP" dirty="0"/>
              <a:t>10</a:t>
            </a:r>
            <a:r>
              <a:rPr lang="ja-JP" altLang="en-US" dirty="0"/>
              <a:t>商品程度</a:t>
            </a:r>
            <a:endParaRPr lang="en-US" altLang="ja-JP" dirty="0"/>
          </a:p>
          <a:p>
            <a:r>
              <a:rPr lang="ja-JP" altLang="en-US" dirty="0"/>
              <a:t>社内構成：私（経営、広告、全体を見る）妻（商品開発、クリエイティブ）、パートさん</a:t>
            </a:r>
            <a:r>
              <a:rPr lang="en-US" altLang="ja-JP" dirty="0"/>
              <a:t>2</a:t>
            </a:r>
            <a:r>
              <a:rPr lang="ja-JP" altLang="en-US" dirty="0"/>
              <a:t>名（検品、カスタマー）内職さん３名（検品、梱包）</a:t>
            </a:r>
          </a:p>
        </p:txBody>
      </p:sp>
      <p:sp>
        <p:nvSpPr>
          <p:cNvPr id="4" name="スライド番号プレースホルダー 3"/>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797121283"/>
      </p:ext>
    </p:extLst>
  </p:cSld>
  <p:clrMapOvr>
    <a:masterClrMapping/>
  </p:clrMapOvr>
  <mc:AlternateContent xmlns:mc="http://schemas.openxmlformats.org/markup-compatibility/2006" xmlns:p14="http://schemas.microsoft.com/office/powerpoint/2010/main">
    <mc:Choice Requires="p14">
      <p:transition spd="slow" p14:dur="2000" advTm="389"/>
    </mc:Choice>
    <mc:Fallback xmlns="">
      <p:transition spd="slow" advTm="38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77376" y="1157481"/>
            <a:ext cx="9692640" cy="1369036"/>
          </a:xfrm>
        </p:spPr>
        <p:txBody>
          <a:bodyPr>
            <a:normAutofit/>
          </a:bodyPr>
          <a:lstStyle/>
          <a:p>
            <a:br>
              <a:rPr lang="ja-JP" altLang="en-US" dirty="0"/>
            </a:br>
            <a:endParaRPr kumimoji="1" lang="ja-JP" altLang="en-US" dirty="0"/>
          </a:p>
        </p:txBody>
      </p:sp>
      <p:sp>
        <p:nvSpPr>
          <p:cNvPr id="4" name="スライド番号プレースホルダー 3"/>
          <p:cNvSpPr>
            <a:spLocks noGrp="1"/>
          </p:cNvSpPr>
          <p:nvPr>
            <p:ph type="sldNum" sz="quarter" idx="12"/>
          </p:nvPr>
        </p:nvSpPr>
        <p:spPr/>
        <p:txBody>
          <a:bodyPr/>
          <a:lstStyle/>
          <a:p>
            <a:fld id="{4FAB73BC-B049-4115-A692-8D63A059BFB8}" type="slidenum">
              <a:rPr lang="en-US" smtClean="0"/>
              <a:pPr/>
              <a:t>3</a:t>
            </a:fld>
            <a:endParaRPr lang="en-US" dirty="0"/>
          </a:p>
        </p:txBody>
      </p:sp>
      <p:sp>
        <p:nvSpPr>
          <p:cNvPr id="5" name="タイトル 1">
            <a:extLst>
              <a:ext uri="{FF2B5EF4-FFF2-40B4-BE49-F238E27FC236}">
                <a16:creationId xmlns:a16="http://schemas.microsoft.com/office/drawing/2014/main" id="{F69B281F-F333-4C93-95BB-8887CFDB1ABD}"/>
              </a:ext>
            </a:extLst>
          </p:cNvPr>
          <p:cNvSpPr txBox="1">
            <a:spLocks/>
          </p:cNvSpPr>
          <p:nvPr/>
        </p:nvSpPr>
        <p:spPr>
          <a:xfrm>
            <a:off x="1312149" y="537785"/>
            <a:ext cx="4936251" cy="363915"/>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a:lstStyle>
          <a:p>
            <a:r>
              <a:rPr lang="ja-JP" altLang="en-US" b="1" dirty="0"/>
              <a:t>売り上げと資産額の推移</a:t>
            </a:r>
          </a:p>
          <a:p>
            <a:pPr>
              <a:lnSpc>
                <a:spcPct val="150000"/>
              </a:lnSpc>
            </a:pPr>
            <a:endParaRPr lang="en-US" altLang="ja-JP" b="1" dirty="0"/>
          </a:p>
        </p:txBody>
      </p:sp>
      <p:sp>
        <p:nvSpPr>
          <p:cNvPr id="6" name="タイトル 1">
            <a:extLst>
              <a:ext uri="{FF2B5EF4-FFF2-40B4-BE49-F238E27FC236}">
                <a16:creationId xmlns:a16="http://schemas.microsoft.com/office/drawing/2014/main" id="{4EF25022-5576-46BD-B038-372A7F30D35D}"/>
              </a:ext>
            </a:extLst>
          </p:cNvPr>
          <p:cNvSpPr txBox="1">
            <a:spLocks/>
          </p:cNvSpPr>
          <p:nvPr/>
        </p:nvSpPr>
        <p:spPr>
          <a:xfrm>
            <a:off x="1477376" y="1302127"/>
            <a:ext cx="9692640" cy="1714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a:lstStyle>
          <a:p>
            <a:pPr>
              <a:lnSpc>
                <a:spcPct val="150000"/>
              </a:lnSpc>
            </a:pPr>
            <a:endParaRPr lang="ja-JP" altLang="en-US" sz="2400" dirty="0"/>
          </a:p>
        </p:txBody>
      </p:sp>
      <p:sp>
        <p:nvSpPr>
          <p:cNvPr id="7" name="タイトル 1">
            <a:extLst>
              <a:ext uri="{FF2B5EF4-FFF2-40B4-BE49-F238E27FC236}">
                <a16:creationId xmlns:a16="http://schemas.microsoft.com/office/drawing/2014/main" id="{E3F3CAA4-4804-4444-9A0D-B83D5B2EAED1}"/>
              </a:ext>
            </a:extLst>
          </p:cNvPr>
          <p:cNvSpPr txBox="1">
            <a:spLocks/>
          </p:cNvSpPr>
          <p:nvPr/>
        </p:nvSpPr>
        <p:spPr>
          <a:xfrm>
            <a:off x="1464676" y="2455933"/>
            <a:ext cx="9692640" cy="136903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a:lstStyle>
          <a:p>
            <a:pPr>
              <a:lnSpc>
                <a:spcPct val="150000"/>
              </a:lnSpc>
            </a:pPr>
            <a:endParaRPr lang="ja-JP" altLang="en-US" b="1" dirty="0"/>
          </a:p>
        </p:txBody>
      </p:sp>
      <p:sp>
        <p:nvSpPr>
          <p:cNvPr id="12" name="コンテンツ プレースホルダー 2">
            <a:extLst>
              <a:ext uri="{FF2B5EF4-FFF2-40B4-BE49-F238E27FC236}">
                <a16:creationId xmlns:a16="http://schemas.microsoft.com/office/drawing/2014/main" id="{3DE19D57-CB9C-293F-A3B6-8E36DB7BC083}"/>
              </a:ext>
            </a:extLst>
          </p:cNvPr>
          <p:cNvSpPr>
            <a:spLocks noGrp="1"/>
          </p:cNvSpPr>
          <p:nvPr>
            <p:ph idx="1"/>
          </p:nvPr>
        </p:nvSpPr>
        <p:spPr>
          <a:xfrm>
            <a:off x="1223249" y="5637599"/>
            <a:ext cx="6065169" cy="1181212"/>
          </a:xfrm>
        </p:spPr>
        <p:txBody>
          <a:bodyPr>
            <a:normAutofit/>
          </a:bodyPr>
          <a:lstStyle/>
          <a:p>
            <a:r>
              <a:rPr lang="ja-JP" altLang="en-US" dirty="0"/>
              <a:t>売り上げ：月商平均</a:t>
            </a:r>
            <a:r>
              <a:rPr lang="en-US" altLang="ja-JP" dirty="0"/>
              <a:t>1300</a:t>
            </a:r>
            <a:r>
              <a:rPr lang="ja-JP" altLang="en-US" dirty="0"/>
              <a:t>万円</a:t>
            </a:r>
          </a:p>
        </p:txBody>
      </p:sp>
      <p:graphicFrame>
        <p:nvGraphicFramePr>
          <p:cNvPr id="13" name="グラフ 12">
            <a:extLst>
              <a:ext uri="{FF2B5EF4-FFF2-40B4-BE49-F238E27FC236}">
                <a16:creationId xmlns:a16="http://schemas.microsoft.com/office/drawing/2014/main" id="{64AE24C2-AC2B-44A3-89E7-67CBAAFDFA1C}"/>
              </a:ext>
            </a:extLst>
          </p:cNvPr>
          <p:cNvGraphicFramePr>
            <a:graphicFrameLocks/>
          </p:cNvGraphicFramePr>
          <p:nvPr>
            <p:extLst>
              <p:ext uri="{D42A27DB-BD31-4B8C-83A1-F6EECF244321}">
                <p14:modId xmlns:p14="http://schemas.microsoft.com/office/powerpoint/2010/main" val="1814978325"/>
              </p:ext>
            </p:extLst>
          </p:nvPr>
        </p:nvGraphicFramePr>
        <p:xfrm>
          <a:off x="2273299" y="629795"/>
          <a:ext cx="9036417" cy="52593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4339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702D7-0B88-770B-FCF6-8F286F514F7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7C1CF60-AF82-7C15-CB0F-6B750765101E}"/>
              </a:ext>
            </a:extLst>
          </p:cNvPr>
          <p:cNvSpPr>
            <a:spLocks noGrp="1"/>
          </p:cNvSpPr>
          <p:nvPr>
            <p:ph type="title"/>
          </p:nvPr>
        </p:nvSpPr>
        <p:spPr>
          <a:xfrm>
            <a:off x="1261872" y="774579"/>
            <a:ext cx="9692640" cy="1026160"/>
          </a:xfrm>
        </p:spPr>
        <p:txBody>
          <a:bodyPr>
            <a:normAutofit fontScale="90000"/>
          </a:bodyPr>
          <a:lstStyle/>
          <a:p>
            <a:r>
              <a:rPr lang="ja-JP" altLang="en-US" dirty="0"/>
              <a:t>■前半</a:t>
            </a:r>
            <a:br>
              <a:rPr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2F3A813E-464D-17A7-97D7-9B99B6B099B6}"/>
              </a:ext>
            </a:extLst>
          </p:cNvPr>
          <p:cNvSpPr>
            <a:spLocks noGrp="1"/>
          </p:cNvSpPr>
          <p:nvPr>
            <p:ph idx="1"/>
          </p:nvPr>
        </p:nvSpPr>
        <p:spPr>
          <a:xfrm>
            <a:off x="1630172" y="1287659"/>
            <a:ext cx="9444228" cy="1379341"/>
          </a:xfrm>
        </p:spPr>
        <p:txBody>
          <a:bodyPr>
            <a:normAutofit/>
          </a:bodyPr>
          <a:lstStyle/>
          <a:p>
            <a:pPr marL="0" indent="0">
              <a:buNone/>
            </a:pPr>
            <a:r>
              <a:rPr lang="ja-JP" altLang="en-US" dirty="0"/>
              <a:t>ビジネスを安定させるためにやっていること</a:t>
            </a:r>
          </a:p>
        </p:txBody>
      </p:sp>
      <p:sp>
        <p:nvSpPr>
          <p:cNvPr id="4" name="スライド番号プレースホルダー 3">
            <a:extLst>
              <a:ext uri="{FF2B5EF4-FFF2-40B4-BE49-F238E27FC236}">
                <a16:creationId xmlns:a16="http://schemas.microsoft.com/office/drawing/2014/main" id="{307E3645-45E6-B16D-B738-BD965D6EA8EE}"/>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
        <p:nvSpPr>
          <p:cNvPr id="5" name="タイトル 1">
            <a:extLst>
              <a:ext uri="{FF2B5EF4-FFF2-40B4-BE49-F238E27FC236}">
                <a16:creationId xmlns:a16="http://schemas.microsoft.com/office/drawing/2014/main" id="{E4A1DFA3-38CD-B074-59EB-07E88579C186}"/>
              </a:ext>
            </a:extLst>
          </p:cNvPr>
          <p:cNvSpPr txBox="1">
            <a:spLocks/>
          </p:cNvSpPr>
          <p:nvPr/>
        </p:nvSpPr>
        <p:spPr>
          <a:xfrm>
            <a:off x="1261872" y="3826328"/>
            <a:ext cx="9692640" cy="102616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kumimoji="1" sz="3600" b="0" i="0" kern="1200" spc="-50" baseline="0">
                <a:solidFill>
                  <a:schemeClr val="tx1"/>
                </a:solidFill>
                <a:latin typeface="AXIS Std L" charset="-128"/>
                <a:ea typeface="AXIS Std L" charset="-128"/>
                <a:cs typeface="AXIS Std L" charset="-128"/>
              </a:defRPr>
            </a:lvl1pPr>
          </a:lstStyle>
          <a:p>
            <a:r>
              <a:rPr lang="ja-JP" altLang="en-US" dirty="0"/>
              <a:t>■後半</a:t>
            </a:r>
            <a:br>
              <a:rPr lang="ja-JP" altLang="en-US" dirty="0"/>
            </a:br>
            <a:endParaRPr lang="ja-JP" altLang="en-US" dirty="0"/>
          </a:p>
        </p:txBody>
      </p:sp>
      <p:sp>
        <p:nvSpPr>
          <p:cNvPr id="6" name="コンテンツ プレースホルダー 2">
            <a:extLst>
              <a:ext uri="{FF2B5EF4-FFF2-40B4-BE49-F238E27FC236}">
                <a16:creationId xmlns:a16="http://schemas.microsoft.com/office/drawing/2014/main" id="{24C47337-2478-EB1F-E553-FF6D8F813490}"/>
              </a:ext>
            </a:extLst>
          </p:cNvPr>
          <p:cNvSpPr txBox="1">
            <a:spLocks/>
          </p:cNvSpPr>
          <p:nvPr/>
        </p:nvSpPr>
        <p:spPr>
          <a:xfrm>
            <a:off x="1630172" y="4632475"/>
            <a:ext cx="9444228" cy="1379341"/>
          </a:xfrm>
          <a:prstGeom prst="rect">
            <a:avLst/>
          </a:prstGeom>
        </p:spPr>
        <p:txBody>
          <a:bodyPr vert="horz" lIns="91440" tIns="45720" rIns="91440" bIns="45720" rtlCol="0" anchor="ctr">
            <a:normAutofit/>
          </a:bodyPr>
          <a:lstStyle>
            <a:lvl1pPr marL="182880" indent="-182880" algn="l" defTabSz="914400" rtl="0" eaLnBrk="1" latinLnBrk="0" hangingPunct="1">
              <a:lnSpc>
                <a:spcPct val="150000"/>
              </a:lnSpc>
              <a:spcBef>
                <a:spcPts val="1400"/>
              </a:spcBef>
              <a:spcAft>
                <a:spcPts val="200"/>
              </a:spcAft>
              <a:buClr>
                <a:schemeClr val="accent1"/>
              </a:buClr>
              <a:buSzPct val="80000"/>
              <a:buFont typeface="Arial" pitchFamily="34" charset="0"/>
              <a:buChar char="•"/>
              <a:defRPr kumimoji="1" sz="2800" kern="1200" spc="10" baseline="0">
                <a:solidFill>
                  <a:schemeClr val="tx1"/>
                </a:solidFill>
                <a:latin typeface="AXIS Std R" charset="-128"/>
                <a:ea typeface="AXIS Std R" charset="-128"/>
                <a:cs typeface="AXIS Std R" charset="-128"/>
              </a:defRPr>
            </a:lvl1pPr>
            <a:lvl2pPr marL="45720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2pPr>
            <a:lvl3pPr marL="73152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3pPr>
            <a:lvl4pPr marL="100584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4pPr>
            <a:lvl5pPr marL="1280160" indent="-182880" algn="l" defTabSz="914400" rtl="0" eaLnBrk="1" latinLnBrk="0" hangingPunct="1">
              <a:lnSpc>
                <a:spcPct val="150000"/>
              </a:lnSpc>
              <a:spcBef>
                <a:spcPts val="300"/>
              </a:spcBef>
              <a:spcAft>
                <a:spcPts val="300"/>
              </a:spcAft>
              <a:buClr>
                <a:schemeClr val="accent1"/>
              </a:buClr>
              <a:buFont typeface="Wingdings 2" pitchFamily="18" charset="2"/>
              <a:buChar char=""/>
              <a:defRPr kumimoji="1" sz="1800" kern="1200">
                <a:solidFill>
                  <a:schemeClr val="tx1">
                    <a:lumMod val="85000"/>
                    <a:lumOff val="15000"/>
                  </a:schemeClr>
                </a:solidFill>
                <a:latin typeface="AXIS Std R" charset="-128"/>
                <a:ea typeface="AXIS Std R" charset="-128"/>
                <a:cs typeface="AXIS Std R" charset="-128"/>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kumimoji="1" sz="1400" kern="1200">
                <a:solidFill>
                  <a:schemeClr val="tx1">
                    <a:lumMod val="85000"/>
                    <a:lumOff val="15000"/>
                  </a:schemeClr>
                </a:solidFill>
                <a:latin typeface="+mn-lt"/>
                <a:ea typeface="+mn-ea"/>
                <a:cs typeface="+mn-cs"/>
              </a:defRPr>
            </a:lvl9pPr>
          </a:lstStyle>
          <a:p>
            <a:pPr marL="0" indent="0">
              <a:buFont typeface="Arial" pitchFamily="34" charset="0"/>
              <a:buNone/>
            </a:pPr>
            <a:r>
              <a:rPr lang="ja-JP" altLang="en-US" dirty="0"/>
              <a:t>ビジネスで出た利益を資産運用</a:t>
            </a:r>
          </a:p>
        </p:txBody>
      </p:sp>
    </p:spTree>
    <p:extLst>
      <p:ext uri="{BB962C8B-B14F-4D97-AF65-F5344CB8AC3E}">
        <p14:creationId xmlns:p14="http://schemas.microsoft.com/office/powerpoint/2010/main" val="288301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76762-349E-4E43-7356-3AC7144A461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FF92776-B952-4F27-68C0-64E4ED9FA0C1}"/>
              </a:ext>
            </a:extLst>
          </p:cNvPr>
          <p:cNvSpPr>
            <a:spLocks noGrp="1"/>
          </p:cNvSpPr>
          <p:nvPr>
            <p:ph type="title"/>
          </p:nvPr>
        </p:nvSpPr>
        <p:spPr>
          <a:xfrm>
            <a:off x="1261872" y="774579"/>
            <a:ext cx="9692640" cy="1026160"/>
          </a:xfrm>
        </p:spPr>
        <p:txBody>
          <a:bodyPr>
            <a:normAutofit fontScale="90000"/>
          </a:bodyPr>
          <a:lstStyle/>
          <a:p>
            <a:r>
              <a:rPr lang="ja-JP" altLang="en-US" dirty="0"/>
              <a:t>ビジネスを安定させるために</a:t>
            </a:r>
            <a:br>
              <a:rPr lang="ja-JP" altLang="en-US" dirty="0"/>
            </a:br>
            <a:endParaRPr kumimoji="1" lang="ja-JP" altLang="en-US" dirty="0"/>
          </a:p>
        </p:txBody>
      </p:sp>
      <p:sp>
        <p:nvSpPr>
          <p:cNvPr id="3" name="コンテンツ プレースホルダー 2">
            <a:extLst>
              <a:ext uri="{FF2B5EF4-FFF2-40B4-BE49-F238E27FC236}">
                <a16:creationId xmlns:a16="http://schemas.microsoft.com/office/drawing/2014/main" id="{E73107CB-8D53-5723-997F-4EFD90976361}"/>
              </a:ext>
            </a:extLst>
          </p:cNvPr>
          <p:cNvSpPr>
            <a:spLocks noGrp="1"/>
          </p:cNvSpPr>
          <p:nvPr>
            <p:ph idx="1"/>
          </p:nvPr>
        </p:nvSpPr>
        <p:spPr>
          <a:xfrm>
            <a:off x="1485900" y="1287658"/>
            <a:ext cx="10102042" cy="4884541"/>
          </a:xfrm>
        </p:spPr>
        <p:txBody>
          <a:bodyPr>
            <a:normAutofit/>
          </a:bodyPr>
          <a:lstStyle/>
          <a:p>
            <a:pPr marL="0" indent="0">
              <a:buNone/>
            </a:pPr>
            <a:r>
              <a:rPr lang="ja-JP" altLang="en-US" dirty="0"/>
              <a:t>⚫︎少しを積み上げて競合に相対的に勝っていく</a:t>
            </a:r>
            <a:endParaRPr lang="en-US" altLang="ja-JP" dirty="0"/>
          </a:p>
          <a:p>
            <a:pPr marL="0" indent="0">
              <a:buNone/>
            </a:pPr>
            <a:r>
              <a:rPr lang="ja-JP" altLang="en-US" dirty="0"/>
              <a:t>　</a:t>
            </a:r>
            <a:r>
              <a:rPr lang="en-US" altLang="ja-JP" dirty="0"/>
              <a:t>KPI</a:t>
            </a:r>
            <a:r>
              <a:rPr lang="ja-JP" altLang="en-US" dirty="0"/>
              <a:t>：売り上げではなくお客さんに喜んでもらえるかどうか</a:t>
            </a:r>
            <a:endParaRPr lang="en-US" altLang="ja-JP" dirty="0"/>
          </a:p>
          <a:p>
            <a:pPr marL="0" indent="0">
              <a:buNone/>
            </a:pPr>
            <a:endParaRPr lang="ja-JP" altLang="en-US" dirty="0"/>
          </a:p>
        </p:txBody>
      </p:sp>
      <p:sp>
        <p:nvSpPr>
          <p:cNvPr id="4" name="スライド番号プレースホルダー 3">
            <a:extLst>
              <a:ext uri="{FF2B5EF4-FFF2-40B4-BE49-F238E27FC236}">
                <a16:creationId xmlns:a16="http://schemas.microsoft.com/office/drawing/2014/main" id="{5F4F1253-8FBE-BC21-16F5-AA5AD03C5269}"/>
              </a:ext>
            </a:extLst>
          </p:cNvPr>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662398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528DEC-8F59-6B0E-CD1E-B4956A3ECD42}"/>
              </a:ext>
            </a:extLst>
          </p:cNvPr>
          <p:cNvSpPr>
            <a:spLocks noGrp="1"/>
          </p:cNvSpPr>
          <p:nvPr>
            <p:ph type="title"/>
          </p:nvPr>
        </p:nvSpPr>
        <p:spPr/>
        <p:txBody>
          <a:bodyPr/>
          <a:lstStyle/>
          <a:p>
            <a:r>
              <a:rPr kumimoji="1" lang="ja-JP" altLang="en-US" dirty="0"/>
              <a:t>まずは転換率を上げよう</a:t>
            </a:r>
          </a:p>
        </p:txBody>
      </p:sp>
      <p:sp>
        <p:nvSpPr>
          <p:cNvPr id="3" name="コンテンツ プレースホルダー 2">
            <a:extLst>
              <a:ext uri="{FF2B5EF4-FFF2-40B4-BE49-F238E27FC236}">
                <a16:creationId xmlns:a16="http://schemas.microsoft.com/office/drawing/2014/main" id="{00580CE0-1EE8-013A-4048-9E08E98DB4F3}"/>
              </a:ext>
            </a:extLst>
          </p:cNvPr>
          <p:cNvSpPr>
            <a:spLocks noGrp="1"/>
          </p:cNvSpPr>
          <p:nvPr>
            <p:ph idx="1"/>
          </p:nvPr>
        </p:nvSpPr>
        <p:spPr>
          <a:xfrm>
            <a:off x="1261872" y="1229239"/>
            <a:ext cx="10675204" cy="5263001"/>
          </a:xfrm>
        </p:spPr>
        <p:txBody>
          <a:bodyPr>
            <a:normAutofit/>
          </a:bodyPr>
          <a:lstStyle/>
          <a:p>
            <a:r>
              <a:rPr kumimoji="1" lang="ja-JP" altLang="en-US" dirty="0"/>
              <a:t>転換率がとても大事</a:t>
            </a:r>
            <a:endParaRPr kumimoji="1" lang="en-US" altLang="ja-JP" dirty="0"/>
          </a:p>
          <a:p>
            <a:pPr marL="0" indent="0">
              <a:buNone/>
            </a:pPr>
            <a:r>
              <a:rPr kumimoji="1" lang="ja-JP" altLang="en-US" dirty="0"/>
              <a:t>転換率を上げるための参考コンテンツ（萩原さんセミナー）</a:t>
            </a:r>
            <a:br>
              <a:rPr lang="en-US" altLang="ja-JP" dirty="0"/>
            </a:br>
            <a:r>
              <a:rPr lang="ja-JP" altLang="en-US" sz="1800" b="1" dirty="0">
                <a:solidFill>
                  <a:srgbClr val="050505"/>
                </a:solidFill>
                <a:latin typeface="Segoe UI Historic" panose="020B0502040204020203" pitchFamily="34" charset="0"/>
              </a:rPr>
              <a:t>「転換率の高い商品カタログと</a:t>
            </a:r>
            <a:r>
              <a:rPr lang="en-US" altLang="ja-JP" sz="1800" b="1" dirty="0">
                <a:solidFill>
                  <a:srgbClr val="050505"/>
                </a:solidFill>
                <a:latin typeface="Segoe UI Historic" panose="020B0502040204020203" pitchFamily="34" charset="0"/>
              </a:rPr>
              <a:t>LP</a:t>
            </a:r>
            <a:r>
              <a:rPr lang="ja-JP" altLang="en-US" sz="1800" b="1" dirty="0">
                <a:solidFill>
                  <a:srgbClr val="050505"/>
                </a:solidFill>
                <a:latin typeface="Segoe UI Historic" panose="020B0502040204020203" pitchFamily="34" charset="0"/>
              </a:rPr>
              <a:t>の作り方 基礎編」</a:t>
            </a:r>
            <a:r>
              <a:rPr lang="en-US" altLang="ja-JP" sz="1800" b="1" dirty="0">
                <a:solidFill>
                  <a:srgbClr val="333333"/>
                </a:solidFill>
                <a:latin typeface="Century Gothic" panose="020B0502020202020204" pitchFamily="34" charset="0"/>
              </a:rPr>
              <a:t> </a:t>
            </a:r>
            <a:r>
              <a:rPr lang="en-US" altLang="ja-JP" sz="1600" dirty="0">
                <a:solidFill>
                  <a:srgbClr val="050505"/>
                </a:solidFill>
                <a:latin typeface="Segoe UI Historic" panose="020B0502040204020203" pitchFamily="34" charset="0"/>
                <a:hlinkClick r:id="rId3"/>
              </a:rPr>
              <a:t>http://buppan.media/seminar/6713</a:t>
            </a:r>
            <a:endParaRPr lang="en-US" altLang="ja-JP" dirty="0">
              <a:hlinkClick r:id="rId4"/>
            </a:endParaRPr>
          </a:p>
          <a:p>
            <a:pPr marL="0" indent="0">
              <a:buNone/>
            </a:pPr>
            <a:r>
              <a:rPr lang="ja-JP" altLang="en-US" sz="1800" b="1" dirty="0"/>
              <a:t>立ち上げ、その後も、継続的に売上を積み上げる　</a:t>
            </a:r>
            <a:r>
              <a:rPr lang="en-US" altLang="ja-JP" sz="1800" dirty="0">
                <a:hlinkClick r:id="rId4"/>
              </a:rPr>
              <a:t>https://buppan.media/webinar/13575</a:t>
            </a:r>
            <a:endParaRPr lang="en-US" altLang="ja-JP" sz="2200" dirty="0">
              <a:hlinkClick r:id="rId4"/>
            </a:endParaRPr>
          </a:p>
          <a:p>
            <a:pPr marL="0" indent="0">
              <a:buNone/>
            </a:pPr>
            <a:r>
              <a:rPr lang="ja-JP" altLang="en-US" sz="1800" b="1" dirty="0"/>
              <a:t>長期的に安定させる方法　 </a:t>
            </a:r>
            <a:r>
              <a:rPr lang="en-US" altLang="ja-JP" sz="1800" b="1" dirty="0"/>
              <a:t>2023</a:t>
            </a:r>
            <a:r>
              <a:rPr lang="ja-JP" altLang="en-US" sz="1800" b="1" dirty="0"/>
              <a:t>年</a:t>
            </a:r>
            <a:r>
              <a:rPr lang="en-US" altLang="ja-JP" sz="1800" b="1" dirty="0"/>
              <a:t>7</a:t>
            </a:r>
            <a:r>
              <a:rPr lang="ja-JP" altLang="en-US" sz="1800" b="1" dirty="0"/>
              <a:t>月 </a:t>
            </a:r>
            <a:r>
              <a:rPr lang="en-US" altLang="ja-JP" sz="1800" b="1" dirty="0"/>
              <a:t>BUPPAN!! </a:t>
            </a:r>
            <a:r>
              <a:rPr lang="ja-JP" altLang="en-US" sz="1800" b="1" dirty="0"/>
              <a:t>神戸オフラインイベント</a:t>
            </a:r>
            <a:br>
              <a:rPr lang="en-US" altLang="ja-JP" sz="2200" dirty="0">
                <a:hlinkClick r:id="rId4"/>
              </a:rPr>
            </a:br>
            <a:r>
              <a:rPr lang="en-US" altLang="ja-JP" sz="1600" dirty="0">
                <a:hlinkClick r:id="rId4"/>
              </a:rPr>
              <a:t>https://buppan.media/seminar/13483</a:t>
            </a:r>
            <a:endParaRPr lang="en-US" altLang="ja-JP" sz="2200" dirty="0"/>
          </a:p>
          <a:p>
            <a:pPr marL="0" indent="0">
              <a:buNone/>
            </a:pPr>
            <a:r>
              <a:rPr lang="ja-JP" altLang="en-US" sz="1600" b="1" dirty="0"/>
              <a:t>競合が出現したときの対応について（前編）（後編）</a:t>
            </a:r>
            <a:r>
              <a:rPr lang="en-US" altLang="ja-JP" sz="2400" b="1" dirty="0"/>
              <a:t> </a:t>
            </a:r>
            <a:br>
              <a:rPr lang="en-US" altLang="ja-JP" sz="2400" b="1" dirty="0"/>
            </a:br>
            <a:r>
              <a:rPr lang="en-US" altLang="ja-JP" sz="1600" b="1" dirty="0">
                <a:hlinkClick r:id="rId5"/>
              </a:rPr>
              <a:t>https://buppan.media/webinar/11698</a:t>
            </a:r>
            <a:br>
              <a:rPr lang="en-US" altLang="ja-JP" sz="1600" b="1" dirty="0"/>
            </a:br>
            <a:r>
              <a:rPr lang="en-US" altLang="ja-JP" sz="1600" b="1" dirty="0">
                <a:hlinkClick r:id="rId6"/>
              </a:rPr>
              <a:t>https://buppan.media/webinar/11766</a:t>
            </a:r>
            <a:endParaRPr lang="en-US" altLang="ja-JP" sz="1600" b="1" dirty="0"/>
          </a:p>
        </p:txBody>
      </p:sp>
      <p:sp>
        <p:nvSpPr>
          <p:cNvPr id="4" name="スライド番号プレースホルダー 3">
            <a:extLst>
              <a:ext uri="{FF2B5EF4-FFF2-40B4-BE49-F238E27FC236}">
                <a16:creationId xmlns:a16="http://schemas.microsoft.com/office/drawing/2014/main" id="{E93B8F1A-618C-DF8F-4FAB-5F2CFEB5E3D3}"/>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158738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600" b="1">
                <a:latin typeface="Yu Gothic UI"/>
              </a:defRPr>
            </a:pPr>
            <a:r>
              <a:rPr lang="ja-JP" altLang="en-US" sz="2800" dirty="0"/>
              <a:t>ビジネスを安定させるために長期的に売ることを考える</a:t>
            </a:r>
            <a:endParaRPr sz="2800" dirty="0"/>
          </a:p>
        </p:txBody>
      </p:sp>
      <p:sp>
        <p:nvSpPr>
          <p:cNvPr id="3" name="Content Placeholder 2"/>
          <p:cNvSpPr>
            <a:spLocks noGrp="1"/>
          </p:cNvSpPr>
          <p:nvPr>
            <p:ph idx="1"/>
          </p:nvPr>
        </p:nvSpPr>
        <p:spPr>
          <a:xfrm>
            <a:off x="1261872" y="1391920"/>
            <a:ext cx="10472928" cy="4587361"/>
          </a:xfrm>
        </p:spPr>
        <p:txBody>
          <a:bodyPr>
            <a:normAutofit fontScale="92500"/>
          </a:bodyPr>
          <a:lstStyle/>
          <a:p>
            <a:pPr marL="0" indent="0">
              <a:buNone/>
              <a:defRPr sz="2000">
                <a:latin typeface="Yu Gothic UI"/>
              </a:defRPr>
            </a:pPr>
            <a:r>
              <a:rPr lang="ja-JP" altLang="en-US" sz="2400" dirty="0">
                <a:ea typeface="AXIS Std L"/>
              </a:rPr>
              <a:t>①</a:t>
            </a:r>
            <a:r>
              <a:rPr lang="ja-JP" altLang="en-US" sz="2400" dirty="0"/>
              <a:t>自社企画のオリジナル商品 </a:t>
            </a:r>
            <a:r>
              <a:rPr lang="en-US" altLang="ja-JP" sz="2400" dirty="0"/>
              <a:t>×</a:t>
            </a:r>
            <a:r>
              <a:rPr sz="2400" dirty="0" err="1">
                <a:ea typeface="AXIS Std L"/>
              </a:rPr>
              <a:t>ニッチ</a:t>
            </a:r>
            <a:r>
              <a:rPr lang="ja-JP" altLang="en-US" sz="2400" dirty="0">
                <a:ea typeface="AXIS Std L"/>
              </a:rPr>
              <a:t>ポジション</a:t>
            </a:r>
            <a:r>
              <a:rPr sz="2400" dirty="0" err="1">
                <a:ea typeface="AXIS Std L"/>
              </a:rPr>
              <a:t>で戦う</a:t>
            </a:r>
            <a:endParaRPr lang="en-US" sz="2400" dirty="0">
              <a:ea typeface="AXIS Std L"/>
            </a:endParaRPr>
          </a:p>
          <a:p>
            <a:pPr marL="0" indent="0">
              <a:buNone/>
              <a:defRPr sz="2000">
                <a:latin typeface="Yu Gothic UI"/>
              </a:defRPr>
            </a:pPr>
            <a:r>
              <a:rPr lang="ja-JP" altLang="en-US" sz="2400" dirty="0">
                <a:ea typeface="AXIS Std L"/>
              </a:rPr>
              <a:t>（流行りがない商品で勝てる所で戦う）</a:t>
            </a:r>
          </a:p>
          <a:p>
            <a:pPr marL="0" indent="0">
              <a:buNone/>
              <a:defRPr sz="2000">
                <a:latin typeface="Yu Gothic UI"/>
              </a:defRPr>
            </a:pPr>
            <a:r>
              <a:rPr lang="ja-JP" altLang="en-US" sz="2400" dirty="0">
                <a:ea typeface="AXIS Std L"/>
              </a:rPr>
              <a:t>②丁寧な運営</a:t>
            </a:r>
            <a:endParaRPr lang="en-US" altLang="ja-JP" sz="2400" dirty="0">
              <a:ea typeface="AXIS Std L"/>
            </a:endParaRPr>
          </a:p>
          <a:p>
            <a:pPr marL="0" indent="0">
              <a:buNone/>
              <a:defRPr sz="2000">
                <a:latin typeface="Yu Gothic UI"/>
              </a:defRPr>
            </a:pPr>
            <a:r>
              <a:rPr lang="ja-JP" altLang="en-US" sz="2400" dirty="0">
                <a:ea typeface="AXIS Std L"/>
              </a:rPr>
              <a:t>（丁寧なカスタマー、検品、梱包で高いレビューや口コミに繋がる）</a:t>
            </a:r>
            <a:endParaRPr lang="en-US" altLang="ja-JP" sz="2400" dirty="0">
              <a:ea typeface="AXIS Std L"/>
            </a:endParaRPr>
          </a:p>
          <a:p>
            <a:pPr marL="0" indent="0">
              <a:buNone/>
              <a:defRPr sz="2000">
                <a:latin typeface="Yu Gothic UI"/>
              </a:defRPr>
            </a:pPr>
            <a:r>
              <a:rPr lang="ja-JP" altLang="en-US" sz="2400" dirty="0">
                <a:ea typeface="AXIS Std L"/>
              </a:rPr>
              <a:t>③</a:t>
            </a:r>
            <a:r>
              <a:rPr sz="2400" dirty="0" err="1">
                <a:ea typeface="AXIS Std L"/>
              </a:rPr>
              <a:t>長く売れる設計</a:t>
            </a:r>
            <a:endParaRPr lang="ja-JP" altLang="en-US" sz="2400" dirty="0">
              <a:ea typeface="AXIS Std L"/>
            </a:endParaRPr>
          </a:p>
          <a:p>
            <a:pPr marL="0" indent="0">
              <a:buNone/>
              <a:defRPr sz="2000">
                <a:latin typeface="Yu Gothic UI"/>
              </a:defRPr>
            </a:pPr>
            <a:r>
              <a:rPr lang="ja-JP" altLang="en-US" sz="2400" dirty="0">
                <a:ea typeface="AXIS Std L"/>
              </a:rPr>
              <a:t>（検索順位維持、広告で面を取る・高レビュー維持することで長く売ることができる）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3555D-3593-0335-38C1-523E23E867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0C7FC9-39AA-C6EF-F12D-BE4031D850E4}"/>
              </a:ext>
            </a:extLst>
          </p:cNvPr>
          <p:cNvSpPr>
            <a:spLocks noGrp="1"/>
          </p:cNvSpPr>
          <p:nvPr>
            <p:ph type="title"/>
          </p:nvPr>
        </p:nvSpPr>
        <p:spPr>
          <a:xfrm>
            <a:off x="1261872" y="109159"/>
            <a:ext cx="10259568" cy="1026160"/>
          </a:xfrm>
        </p:spPr>
        <p:txBody>
          <a:bodyPr>
            <a:normAutofit/>
          </a:bodyPr>
          <a:lstStyle/>
          <a:p>
            <a:pPr>
              <a:defRPr sz="3600" b="1">
                <a:latin typeface="Yu Gothic UI"/>
              </a:defRPr>
            </a:pPr>
            <a:r>
              <a:rPr lang="ja-JP" altLang="en-US" sz="2800" dirty="0"/>
              <a:t>二ッチを言語化して定義してみる（</a:t>
            </a:r>
            <a:r>
              <a:rPr lang="en-US" altLang="ja-JP" sz="2800" dirty="0"/>
              <a:t>2020</a:t>
            </a:r>
            <a:r>
              <a:rPr lang="ja-JP" altLang="en-US" sz="2800" dirty="0"/>
              <a:t>年</a:t>
            </a:r>
            <a:r>
              <a:rPr lang="en-US" altLang="ja-JP" sz="2800" dirty="0"/>
              <a:t>3</a:t>
            </a:r>
            <a:r>
              <a:rPr lang="ja-JP" altLang="en-US" sz="2800" dirty="0"/>
              <a:t>月ウェビナーより）</a:t>
            </a:r>
            <a:endParaRPr sz="2800" dirty="0"/>
          </a:p>
        </p:txBody>
      </p:sp>
      <p:sp>
        <p:nvSpPr>
          <p:cNvPr id="3" name="Content Placeholder 2">
            <a:extLst>
              <a:ext uri="{FF2B5EF4-FFF2-40B4-BE49-F238E27FC236}">
                <a16:creationId xmlns:a16="http://schemas.microsoft.com/office/drawing/2014/main" id="{6779A73F-F107-4281-3B66-A263EB59B527}"/>
              </a:ext>
            </a:extLst>
          </p:cNvPr>
          <p:cNvSpPr>
            <a:spLocks noGrp="1"/>
          </p:cNvSpPr>
          <p:nvPr>
            <p:ph idx="1"/>
          </p:nvPr>
        </p:nvSpPr>
        <p:spPr>
          <a:xfrm>
            <a:off x="1261872" y="1026160"/>
            <a:ext cx="10259568" cy="5722681"/>
          </a:xfrm>
        </p:spPr>
        <p:txBody>
          <a:bodyPr>
            <a:normAutofit lnSpcReduction="10000"/>
          </a:bodyPr>
          <a:lstStyle/>
          <a:p>
            <a:pPr marL="0" indent="0">
              <a:buNone/>
              <a:defRPr sz="2000">
                <a:latin typeface="Yu Gothic UI"/>
              </a:defRPr>
            </a:pPr>
            <a:r>
              <a:rPr lang="ja-JP" altLang="en-US" sz="2000" dirty="0"/>
              <a:t>１）色んな意味で息の長い商品ジャンル </a:t>
            </a:r>
            <a:br>
              <a:rPr lang="en-US" altLang="ja-JP" sz="2000" dirty="0"/>
            </a:br>
            <a:r>
              <a:rPr lang="ja-JP" altLang="en-US" sz="2000" dirty="0"/>
              <a:t>２）カテゴリのトップレベルで考えると市場規模が大きいけど、その中でその商品の特徴や用途、ニーズ、 ウォンツで市場を細分化（セグメントに分ける）してみると、それほど大きくない（例：スマホケース　の中で の　防水ケース）　←　とはいえ、小規模事業者がやっていくには十分な領域 </a:t>
            </a:r>
            <a:br>
              <a:rPr lang="en-US" altLang="ja-JP" sz="2000" dirty="0"/>
            </a:br>
            <a:r>
              <a:rPr lang="ja-JP" altLang="en-US" sz="2000" dirty="0"/>
              <a:t>３）特徴２（市場規模）ゆえに、大手がそこに集中して参入まではしてこない </a:t>
            </a:r>
            <a:br>
              <a:rPr lang="en-US" altLang="ja-JP" sz="2000" dirty="0"/>
            </a:br>
            <a:r>
              <a:rPr lang="ja-JP" altLang="en-US" sz="2000" dirty="0"/>
              <a:t>４）競合する他社商品が品質的に微妙なのが多く、こんなのあったら欲しいというモノが検索上位に登場しない</a:t>
            </a:r>
            <a:br>
              <a:rPr lang="en-US" altLang="ja-JP" sz="2000" dirty="0"/>
            </a:br>
            <a:r>
              <a:rPr lang="ja-JP" altLang="en-US" sz="2000" dirty="0"/>
              <a:t>５）中国でマス生産される既製品の品質が低い（不良率が高い） </a:t>
            </a:r>
            <a:br>
              <a:rPr lang="en-US" altLang="ja-JP" sz="2000" dirty="0"/>
            </a:br>
            <a:r>
              <a:rPr lang="ja-JP" altLang="en-US" sz="2000" dirty="0"/>
              <a:t>６）特徴５ではあるが、手間暇かけて不良を弾くことはできる </a:t>
            </a:r>
            <a:br>
              <a:rPr lang="en-US" altLang="ja-JP" sz="2000" dirty="0"/>
            </a:br>
            <a:r>
              <a:rPr lang="ja-JP" altLang="en-US" sz="2000" dirty="0"/>
              <a:t>７）既製品のマイナーチェンジをしてオリジナル商品化など、ちょっとした一工夫を行うコストがそれほど大 きくない </a:t>
            </a:r>
            <a:br>
              <a:rPr lang="en-US" altLang="ja-JP" sz="2000" dirty="0"/>
            </a:br>
            <a:r>
              <a:rPr lang="ja-JP" altLang="en-US" sz="2000" dirty="0"/>
              <a:t>８）実用性　＜　趣味性</a:t>
            </a:r>
            <a:endParaRPr lang="ja-JP" altLang="en-US" sz="2400" dirty="0">
              <a:ea typeface="AXIS Std L"/>
            </a:endParaRPr>
          </a:p>
        </p:txBody>
      </p:sp>
    </p:spTree>
    <p:extLst>
      <p:ext uri="{BB962C8B-B14F-4D97-AF65-F5344CB8AC3E}">
        <p14:creationId xmlns:p14="http://schemas.microsoft.com/office/powerpoint/2010/main" val="328061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27FACD-9603-A5E0-B44B-FD7AE79341B0}"/>
              </a:ext>
            </a:extLst>
          </p:cNvPr>
          <p:cNvSpPr>
            <a:spLocks noGrp="1"/>
          </p:cNvSpPr>
          <p:nvPr>
            <p:ph type="title"/>
          </p:nvPr>
        </p:nvSpPr>
        <p:spPr/>
        <p:txBody>
          <a:bodyPr/>
          <a:lstStyle/>
          <a:p>
            <a:r>
              <a:rPr kumimoji="1" lang="ja-JP" altLang="en-US" dirty="0"/>
              <a:t>参考コンテンツ（二ッチポジションについて）</a:t>
            </a:r>
          </a:p>
        </p:txBody>
      </p:sp>
      <p:sp>
        <p:nvSpPr>
          <p:cNvPr id="3" name="コンテンツ プレースホルダー 2">
            <a:extLst>
              <a:ext uri="{FF2B5EF4-FFF2-40B4-BE49-F238E27FC236}">
                <a16:creationId xmlns:a16="http://schemas.microsoft.com/office/drawing/2014/main" id="{32863AB0-C61B-BE07-5A56-45263F87C32F}"/>
              </a:ext>
            </a:extLst>
          </p:cNvPr>
          <p:cNvSpPr>
            <a:spLocks noGrp="1"/>
          </p:cNvSpPr>
          <p:nvPr>
            <p:ph idx="1"/>
          </p:nvPr>
        </p:nvSpPr>
        <p:spPr>
          <a:xfrm>
            <a:off x="1261871" y="1661039"/>
            <a:ext cx="10930129" cy="4587361"/>
          </a:xfrm>
        </p:spPr>
        <p:txBody>
          <a:bodyPr>
            <a:normAutofit/>
          </a:bodyPr>
          <a:lstStyle/>
          <a:p>
            <a:pPr marL="0" indent="0">
              <a:buNone/>
            </a:pPr>
            <a:r>
              <a:rPr lang="ja-JP" altLang="en-US" sz="2400" b="1" dirty="0"/>
              <a:t>■「指名検索を増やしてプラットフォームで優位になる戦略」</a:t>
            </a:r>
            <a:br>
              <a:rPr lang="en-US" altLang="ja-JP" sz="2400" b="1" dirty="0"/>
            </a:br>
            <a:r>
              <a:rPr lang="en-US" altLang="ja-JP" sz="2400" b="1" dirty="0">
                <a:hlinkClick r:id="rId2"/>
              </a:rPr>
              <a:t>https://buppan.media/webinar/8884</a:t>
            </a:r>
            <a:br>
              <a:rPr lang="en-US" altLang="ja-JP" sz="2400" b="1" dirty="0"/>
            </a:br>
            <a:br>
              <a:rPr lang="en-US" altLang="ja-JP" sz="2400" b="1" dirty="0"/>
            </a:br>
            <a:r>
              <a:rPr lang="ja-JP" altLang="en-US" sz="2400" b="1" dirty="0"/>
              <a:t>■ボードメンバー萩原がはじめて語る</a:t>
            </a:r>
            <a:br>
              <a:rPr lang="ja-JP" altLang="en-US" sz="2400" b="1" dirty="0"/>
            </a:br>
            <a:r>
              <a:rPr lang="en-US" altLang="ja-JP" sz="2000" b="1" dirty="0"/>
              <a:t>〜</a:t>
            </a:r>
            <a:r>
              <a:rPr lang="ja-JP" altLang="en-US" sz="2000" b="1" dirty="0"/>
              <a:t>実力者達 ”それぞれに違う強み” と ”全員に共通する一つのコト”</a:t>
            </a:r>
            <a:endParaRPr lang="en-US" altLang="ja-JP" sz="2000" b="1" dirty="0"/>
          </a:p>
          <a:p>
            <a:pPr marL="0" indent="0">
              <a:buNone/>
            </a:pPr>
            <a:r>
              <a:rPr lang="en-US" altLang="ja-JP" sz="2400" b="1" dirty="0">
                <a:hlinkClick r:id="rId3"/>
              </a:rPr>
              <a:t>https://buppan.media/webinar/11554</a:t>
            </a:r>
            <a:endParaRPr lang="en-US" altLang="ja-JP" sz="2400" b="1" dirty="0"/>
          </a:p>
          <a:p>
            <a:endParaRPr kumimoji="1" lang="ja-JP" altLang="en-US" dirty="0"/>
          </a:p>
        </p:txBody>
      </p:sp>
      <p:sp>
        <p:nvSpPr>
          <p:cNvPr id="4" name="スライド番号プレースホルダー 3">
            <a:extLst>
              <a:ext uri="{FF2B5EF4-FFF2-40B4-BE49-F238E27FC236}">
                <a16:creationId xmlns:a16="http://schemas.microsoft.com/office/drawing/2014/main" id="{8BC1ECB7-F54B-A1A1-191F-C1D141535F0C}"/>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3538239223"/>
      </p:ext>
    </p:extLst>
  </p:cSld>
  <p:clrMapOvr>
    <a:masterClrMapping/>
  </p:clrMapOvr>
</p:sld>
</file>

<file path=ppt/theme/theme1.xml><?xml version="1.0" encoding="utf-8"?>
<a:theme xmlns:a="http://schemas.openxmlformats.org/drawingml/2006/main" name="ビュー">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13785</TotalTime>
  <Words>2047</Words>
  <Application>Microsoft Macintosh PowerPoint</Application>
  <PresentationFormat>ワイド画面</PresentationFormat>
  <Paragraphs>169</Paragraphs>
  <Slides>14</Slides>
  <Notes>13</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14</vt:i4>
      </vt:variant>
    </vt:vector>
  </HeadingPairs>
  <TitlesOfParts>
    <vt:vector size="27" baseType="lpstr">
      <vt:lpstr>AXIS Std EL</vt:lpstr>
      <vt:lpstr>AXIS Std L</vt:lpstr>
      <vt:lpstr>AXIS Std R</vt:lpstr>
      <vt:lpstr>ＭＳ ゴシック</vt:lpstr>
      <vt:lpstr>Yu Gothic Medium</vt:lpstr>
      <vt:lpstr>Yu Gothic UI</vt:lpstr>
      <vt:lpstr>Yu Gothic</vt:lpstr>
      <vt:lpstr>Arial</vt:lpstr>
      <vt:lpstr>Century Gothic</vt:lpstr>
      <vt:lpstr>Century Schoolbook</vt:lpstr>
      <vt:lpstr>Segoe UI Historic</vt:lpstr>
      <vt:lpstr>Wingdings 2</vt:lpstr>
      <vt:lpstr>ビュー</vt:lpstr>
      <vt:lpstr>PowerPoint プレゼンテーション</vt:lpstr>
      <vt:lpstr>自己紹介</vt:lpstr>
      <vt:lpstr> </vt:lpstr>
      <vt:lpstr>■前半 </vt:lpstr>
      <vt:lpstr>ビジネスを安定させるために </vt:lpstr>
      <vt:lpstr>まずは転換率を上げよう</vt:lpstr>
      <vt:lpstr>ビジネスを安定させるために長期的に売ることを考える</vt:lpstr>
      <vt:lpstr>二ッチを言語化して定義してみる（2020年3月ウェビナーより）</vt:lpstr>
      <vt:lpstr>参考コンテンツ（二ッチポジションについて）</vt:lpstr>
      <vt:lpstr>①自社企画のオリジナル商品 × ニッチポジションで戦う</vt:lpstr>
      <vt:lpstr>①自社企画のオリジナル × ニッチポジションで戦う</vt:lpstr>
      <vt:lpstr>②丁寧な運営（カスタマー、検品、梱包） </vt:lpstr>
      <vt:lpstr>③長く売れる設計（検索順位維持、レビュー育成） </vt:lpstr>
      <vt:lpstr>PowerPoint プレゼンテーション</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Junichi Aoyama</cp:lastModifiedBy>
  <cp:revision>845</cp:revision>
  <dcterms:created xsi:type="dcterms:W3CDTF">2021-01-28T13:35:26Z</dcterms:created>
  <dcterms:modified xsi:type="dcterms:W3CDTF">2025-09-10T23:09:10Z</dcterms:modified>
</cp:coreProperties>
</file>